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3" r:id="rId2"/>
  </p:sldMasterIdLst>
  <p:notesMasterIdLst>
    <p:notesMasterId r:id="rId24"/>
  </p:notesMasterIdLst>
  <p:handoutMasterIdLst>
    <p:handoutMasterId r:id="rId25"/>
  </p:handoutMasterIdLst>
  <p:sldIdLst>
    <p:sldId id="272" r:id="rId3"/>
    <p:sldId id="273" r:id="rId4"/>
    <p:sldId id="309" r:id="rId5"/>
    <p:sldId id="311" r:id="rId6"/>
    <p:sldId id="314" r:id="rId7"/>
    <p:sldId id="285" r:id="rId8"/>
    <p:sldId id="310" r:id="rId9"/>
    <p:sldId id="305" r:id="rId10"/>
    <p:sldId id="312" r:id="rId11"/>
    <p:sldId id="293" r:id="rId12"/>
    <p:sldId id="292" r:id="rId13"/>
    <p:sldId id="295" r:id="rId14"/>
    <p:sldId id="299" r:id="rId15"/>
    <p:sldId id="287" r:id="rId16"/>
    <p:sldId id="289" r:id="rId17"/>
    <p:sldId id="291" r:id="rId18"/>
    <p:sldId id="308" r:id="rId19"/>
    <p:sldId id="302" r:id="rId20"/>
    <p:sldId id="313" r:id="rId21"/>
    <p:sldId id="306" r:id="rId22"/>
    <p:sldId id="304"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FF"/>
    <a:srgbClr val="3366FF"/>
    <a:srgbClr val="00CC00"/>
    <a:srgbClr val="00FF00"/>
    <a:srgbClr val="FF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4" autoAdjust="0"/>
    <p:restoredTop sz="93048" autoAdjust="0"/>
  </p:normalViewPr>
  <p:slideViewPr>
    <p:cSldViewPr snapToGrid="0">
      <p:cViewPr varScale="1">
        <p:scale>
          <a:sx n="103" d="100"/>
          <a:sy n="103" d="100"/>
        </p:scale>
        <p:origin x="252"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1A5FE12-0EF8-4AF4-8A90-E41FD999C350}" type="datetimeFigureOut">
              <a:rPr lang="en-US" smtClean="0"/>
              <a:t>6/12/2017</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5A0F713-BE93-438B-9939-1578DF01CD83}" type="slidenum">
              <a:rPr lang="en-US" smtClean="0"/>
              <a:t>‹#›</a:t>
            </a:fld>
            <a:endParaRPr lang="en-US" dirty="0"/>
          </a:p>
        </p:txBody>
      </p:sp>
    </p:spTree>
    <p:extLst>
      <p:ext uri="{BB962C8B-B14F-4D97-AF65-F5344CB8AC3E}">
        <p14:creationId xmlns:p14="http://schemas.microsoft.com/office/powerpoint/2010/main" val="3300202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1BD4573-58E7-4156-A133-2731F5F8D1A6}" type="datetimeFigureOut">
              <a:rPr lang="en-US" smtClean="0"/>
              <a:t>6/12/2017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3B0CF2-7F87-4E02-A248-870047730F99}" type="slidenum">
              <a:rPr lang="en-US" smtClean="0"/>
              <a:t>‹#›</a:t>
            </a:fld>
            <a:endParaRPr lang="en-US"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dirty="0"/>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6</a:t>
            </a:fld>
            <a:endParaRPr lang="en-US" dirty="0"/>
          </a:p>
        </p:txBody>
      </p:sp>
    </p:spTree>
    <p:extLst>
      <p:ext uri="{BB962C8B-B14F-4D97-AF65-F5344CB8AC3E}">
        <p14:creationId xmlns:p14="http://schemas.microsoft.com/office/powerpoint/2010/main" val="180716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1A1D30-C0A0-4124-A783-34D9F15FA0FE}"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85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3832793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32978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16425802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02330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28098210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D5871-AB0F-4B3D-8861-97E78CB7B47E}"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90100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18406-4C3F-4F3E-80BD-A22568EA37EB}"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66995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28077-7188-48C5-8679-2287FAC952E9}"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4125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5734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F6BD99-6FFD-46C5-B5E2-43A34BDA2566}" type="datetime1">
              <a:rPr lang="en-US" smtClean="0"/>
              <a:t>6/12/2017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07196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22678E-214C-4CF8-97C7-95015FB02960}" type="datetime1">
              <a:rPr lang="en-US" smtClean="0"/>
              <a:t>6/12/2017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94906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5660E0-FA77-4473-A859-74127B089143}" type="datetime1">
              <a:rPr lang="en-US" smtClean="0"/>
              <a:t>6/12/2017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7160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6/12/2017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533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6/12/2017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0820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5" name="Date Placeholder 4"/>
          <p:cNvSpPr>
            <a:spLocks noGrp="1"/>
          </p:cNvSpPr>
          <p:nvPr>
            <p:ph type="dt" sz="half" idx="10"/>
          </p:nvPr>
        </p:nvSpPr>
        <p:spPr/>
        <p:txBody>
          <a:bodyPr/>
          <a:lstStyle/>
          <a:p>
            <a:fld id="{1359EFBB-CFA1-4AA8-9123-F0B52DBD84FE}" type="datetime1">
              <a:rPr lang="en-US" smtClean="0"/>
              <a:t>6/12/2017</a:t>
            </a:fld>
            <a:endParaRPr lang="en-US" dirty="0"/>
          </a:p>
        </p:txBody>
      </p:sp>
    </p:spTree>
    <p:extLst>
      <p:ext uri="{BB962C8B-B14F-4D97-AF65-F5344CB8AC3E}">
        <p14:creationId xmlns:p14="http://schemas.microsoft.com/office/powerpoint/2010/main" val="68069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146459-E3C3-4969-9224-5ED50B492D17}" type="datetime1">
              <a:rPr lang="en-US" smtClean="0"/>
              <a:t>6/12/2017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4287844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70330" y="2155499"/>
            <a:ext cx="10542494" cy="1662522"/>
          </a:xfrm>
        </p:spPr>
        <p:txBody>
          <a:bodyPr/>
          <a:lstStyle/>
          <a:p>
            <a:pPr algn="ctr"/>
            <a:br>
              <a:rPr lang="en-US" sz="4400" b="1" dirty="0">
                <a:solidFill>
                  <a:srgbClr val="0000FF"/>
                </a:solidFill>
                <a:latin typeface="Arial" panose="020B0604020202020204" pitchFamily="34" charset="0"/>
                <a:cs typeface="Arial" panose="020B0604020202020204" pitchFamily="34" charset="0"/>
              </a:rPr>
            </a:br>
            <a:br>
              <a:rPr lang="en-US" sz="4400" b="1" dirty="0">
                <a:solidFill>
                  <a:srgbClr val="0000FF"/>
                </a:solidFill>
                <a:latin typeface="Arial" panose="020B0604020202020204" pitchFamily="34" charset="0"/>
                <a:cs typeface="Arial" panose="020B0604020202020204" pitchFamily="34" charset="0"/>
              </a:rPr>
            </a:br>
            <a:br>
              <a:rPr lang="en-US" sz="4400" b="1" dirty="0">
                <a:solidFill>
                  <a:srgbClr val="0000FF"/>
                </a:solidFill>
                <a:latin typeface="Arial" panose="020B0604020202020204" pitchFamily="34" charset="0"/>
                <a:cs typeface="Arial" panose="020B0604020202020204" pitchFamily="34" charset="0"/>
              </a:rPr>
            </a:br>
            <a:r>
              <a:rPr lang="en-US" sz="4800" b="1" dirty="0">
                <a:solidFill>
                  <a:srgbClr val="0000FF"/>
                </a:solidFill>
                <a:latin typeface="Arial Black" panose="020B0A04020102020204" pitchFamily="34" charset="0"/>
                <a:cs typeface="Arial" panose="020B0604020202020204" pitchFamily="34" charset="0"/>
              </a:rPr>
              <a:t>FINDING EMPLOYMENT                    AND EMPLOYEES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50" y="201459"/>
            <a:ext cx="5251260" cy="1699060"/>
          </a:xfrm>
          <a:prstGeom prst="rect">
            <a:avLst/>
          </a:prstGeom>
        </p:spPr>
      </p:pic>
      <p:sp>
        <p:nvSpPr>
          <p:cNvPr id="5" name="Subtitle 4"/>
          <p:cNvSpPr>
            <a:spLocks noGrp="1"/>
          </p:cNvSpPr>
          <p:nvPr>
            <p:ph type="subTitle" idx="1"/>
          </p:nvPr>
        </p:nvSpPr>
        <p:spPr>
          <a:xfrm>
            <a:off x="1008409" y="3246720"/>
            <a:ext cx="9161141" cy="2207595"/>
          </a:xfrm>
        </p:spPr>
        <p:txBody>
          <a:bodyPr>
            <a:normAutofit fontScale="25000" lnSpcReduction="20000"/>
          </a:bodyPr>
          <a:lstStyle/>
          <a:p>
            <a:pPr algn="ctr"/>
            <a:endParaRPr lang="en-US" sz="4000" b="1" dirty="0">
              <a:solidFill>
                <a:srgbClr val="0000FF"/>
              </a:solidFill>
              <a:latin typeface="Edwardian Script ITC" panose="030303020407070D0804" pitchFamily="66" charset="0"/>
              <a:cs typeface="Arial" panose="020B0604020202020204" pitchFamily="34" charset="0"/>
            </a:endParaRPr>
          </a:p>
          <a:p>
            <a:pPr algn="ctr"/>
            <a:endParaRPr lang="en-US" sz="16000" b="1" dirty="0">
              <a:solidFill>
                <a:srgbClr val="0000FF"/>
              </a:solidFill>
              <a:latin typeface="Edwardian Script ITC" panose="030303020407070D0804" pitchFamily="66" charset="0"/>
              <a:cs typeface="Arial" panose="020B0604020202020204" pitchFamily="34" charset="0"/>
            </a:endParaRPr>
          </a:p>
          <a:p>
            <a:pPr algn="ctr"/>
            <a:r>
              <a:rPr lang="en-US" sz="16000" b="1" dirty="0">
                <a:solidFill>
                  <a:srgbClr val="0000FF"/>
                </a:solidFill>
                <a:latin typeface="Edwardian Script ITC" panose="030303020407070D0804" pitchFamily="66" charset="0"/>
                <a:cs typeface="Arial" panose="020B0604020202020204" pitchFamily="34" charset="0"/>
              </a:rPr>
              <a:t>Presented by </a:t>
            </a:r>
          </a:p>
          <a:p>
            <a:pPr algn="ctr"/>
            <a:endParaRPr lang="en-US" sz="4000" b="1" dirty="0">
              <a:solidFill>
                <a:srgbClr val="0000FF"/>
              </a:solidFill>
              <a:latin typeface="Edwardian Script ITC" panose="030303020407070D0804" pitchFamily="66" charset="0"/>
              <a:cs typeface="Arial" panose="020B0604020202020204" pitchFamily="34" charset="0"/>
            </a:endParaRPr>
          </a:p>
          <a:p>
            <a:pPr algn="ctr"/>
            <a:r>
              <a:rPr lang="en-US" sz="12800" b="1" dirty="0">
                <a:solidFill>
                  <a:srgbClr val="0000FF"/>
                </a:solidFill>
                <a:latin typeface="Arial" panose="020B0604020202020204" pitchFamily="34" charset="0"/>
                <a:cs typeface="Arial" panose="020B0604020202020204" pitchFamily="34" charset="0"/>
              </a:rPr>
              <a:t>Meghan Murray &amp; Katrina Washington</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522713" y="5741379"/>
            <a:ext cx="11247945" cy="830997"/>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Rick Scott							      Barbara Palmer</a:t>
            </a:r>
          </a:p>
          <a:p>
            <a:r>
              <a:rPr lang="en-US" sz="2400" b="1" dirty="0">
                <a:solidFill>
                  <a:srgbClr val="0000FF"/>
                </a:solidFill>
                <a:latin typeface="Arial" panose="020B0604020202020204" pitchFamily="34" charset="0"/>
                <a:cs typeface="Arial" panose="020B0604020202020204" pitchFamily="34" charset="0"/>
              </a:rPr>
              <a:t>Governor</a:t>
            </a:r>
            <a:r>
              <a:rPr lang="en-US" sz="2400" dirty="0">
                <a:solidFill>
                  <a:srgbClr val="0000FF"/>
                </a:solidFill>
                <a:latin typeface="Arial" panose="020B0604020202020204" pitchFamily="34" charset="0"/>
                <a:cs typeface="Arial" panose="020B0604020202020204" pitchFamily="34" charset="0"/>
              </a:rPr>
              <a:t>								  </a:t>
            </a:r>
            <a:r>
              <a:rPr lang="en-US" sz="2400" b="1" dirty="0">
                <a:solidFill>
                  <a:srgbClr val="0000FF"/>
                </a:solidFill>
                <a:latin typeface="Arial" panose="020B0604020202020204" pitchFamily="34" charset="0"/>
                <a:cs typeface="Arial" panose="020B0604020202020204" pitchFamily="34" charset="0"/>
              </a:rPr>
              <a:t>Director</a:t>
            </a:r>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5899" y="281896"/>
            <a:ext cx="6660682" cy="581641"/>
          </a:xfrm>
          <a:solidFill>
            <a:schemeClr val="accent1">
              <a:lumMod val="40000"/>
              <a:lumOff val="60000"/>
            </a:schemeClr>
          </a:solidFill>
          <a:ln>
            <a:solidFill>
              <a:schemeClr val="tx1"/>
            </a:solidFill>
          </a:ln>
        </p:spPr>
        <p:txBody>
          <a:bodyPr>
            <a:normAutofit/>
          </a:bodyPr>
          <a:lstStyle/>
          <a:p>
            <a:pPr algn="ctr"/>
            <a:r>
              <a:rPr lang="en-US" sz="3200" b="1" dirty="0">
                <a:solidFill>
                  <a:srgbClr val="0000FF"/>
                </a:solidFill>
                <a:latin typeface="Arial" panose="020B0604020202020204" pitchFamily="34" charset="0"/>
                <a:cs typeface="Arial" panose="020B0604020202020204" pitchFamily="34" charset="0"/>
              </a:rPr>
              <a:t>Building Successful Partnerships</a:t>
            </a:r>
          </a:p>
        </p:txBody>
      </p:sp>
      <p:sp>
        <p:nvSpPr>
          <p:cNvPr id="2" name="Content Placeholder 1"/>
          <p:cNvSpPr>
            <a:spLocks noGrp="1"/>
          </p:cNvSpPr>
          <p:nvPr>
            <p:ph idx="1"/>
          </p:nvPr>
        </p:nvSpPr>
        <p:spPr>
          <a:xfrm>
            <a:off x="144856" y="1093694"/>
            <a:ext cx="5553815" cy="5675229"/>
          </a:xfrm>
        </p:spPr>
        <p:txBody>
          <a:bodyPr>
            <a:normAutofit/>
          </a:bodyPr>
          <a:lstStyle/>
          <a:p>
            <a:pPr>
              <a:buClrTx/>
              <a:buFont typeface="Courier New" panose="02070309020205020404" pitchFamily="49" charset="0"/>
              <a:buChar char="o"/>
            </a:pPr>
            <a:r>
              <a:rPr lang="en-US" sz="2800" dirty="0">
                <a:solidFill>
                  <a:schemeClr val="tx1"/>
                </a:solidFill>
              </a:rPr>
              <a:t>Implement student mock interview workshops</a:t>
            </a:r>
          </a:p>
          <a:p>
            <a:pPr>
              <a:buClrTx/>
              <a:buFont typeface="Courier New" panose="02070309020205020404" pitchFamily="49" charset="0"/>
              <a:buChar char="o"/>
            </a:pPr>
            <a:r>
              <a:rPr lang="en-US" sz="2800" dirty="0">
                <a:solidFill>
                  <a:schemeClr val="tx1"/>
                </a:solidFill>
              </a:rPr>
              <a:t>Help students obtain competitive employment with an income of minimum wage or higher while attending school</a:t>
            </a:r>
          </a:p>
          <a:p>
            <a:pPr>
              <a:buClrTx/>
              <a:buFont typeface="Courier New" panose="02070309020205020404" pitchFamily="49" charset="0"/>
              <a:buChar char="o"/>
            </a:pPr>
            <a:r>
              <a:rPr lang="en-US" sz="2800" dirty="0">
                <a:solidFill>
                  <a:schemeClr val="tx1"/>
                </a:solidFill>
              </a:rPr>
              <a:t>Ensure students on the APD Waiting List are connected with a job coach prior to transitioning from high school</a:t>
            </a:r>
          </a:p>
          <a:p>
            <a:pPr>
              <a:buClrTx/>
              <a:buFont typeface="Courier New" panose="02070309020205020404" pitchFamily="49" charset="0"/>
              <a:buChar char="o"/>
            </a:pPr>
            <a:r>
              <a:rPr lang="en-US" sz="2800" dirty="0">
                <a:solidFill>
                  <a:schemeClr val="tx1"/>
                </a:solidFill>
              </a:rPr>
              <a:t>Connect schools with employers</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8000"/>
                    </a14:imgEffect>
                    <a14:imgEffect>
                      <a14:brightnessContrast bright="21000" contrast="22000"/>
                    </a14:imgEffect>
                  </a14:imgLayer>
                </a14:imgProps>
              </a:ext>
              <a:ext uri="{28A0092B-C50C-407E-A947-70E740481C1C}">
                <a14:useLocalDpi xmlns:a14="http://schemas.microsoft.com/office/drawing/2010/main" val="0"/>
              </a:ext>
            </a:extLst>
          </a:blip>
          <a:srcRect l="63" t="24177" r="-1" b="31111"/>
          <a:stretch/>
        </p:blipFill>
        <p:spPr>
          <a:xfrm>
            <a:off x="5807757" y="1093694"/>
            <a:ext cx="3782212" cy="3994482"/>
          </a:xfrm>
          <a:prstGeom prst="rect">
            <a:avLst/>
          </a:prstGeom>
          <a:ln>
            <a:gradFill>
              <a:gsLst>
                <a:gs pos="1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0"/>
          </a:effectLst>
        </p:spPr>
      </p:pic>
    </p:spTree>
    <p:extLst>
      <p:ext uri="{BB962C8B-B14F-4D97-AF65-F5344CB8AC3E}">
        <p14:creationId xmlns:p14="http://schemas.microsoft.com/office/powerpoint/2010/main" val="14317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855" y="271603"/>
            <a:ext cx="9669101" cy="1765427"/>
          </a:xfrm>
        </p:spPr>
        <p:txBody>
          <a:bodyPr>
            <a:normAutofit/>
          </a:bodyPr>
          <a:lstStyle/>
          <a:p>
            <a:pPr algn="ctr"/>
            <a:r>
              <a:rPr lang="en-US" sz="4400" b="1" dirty="0">
                <a:solidFill>
                  <a:srgbClr val="0000FF"/>
                </a:solidFill>
                <a:cs typeface="Arial" panose="020B0604020202020204" pitchFamily="34" charset="0"/>
              </a:rPr>
              <a:t>Statewide School Partnerships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352" y="4044180"/>
            <a:ext cx="2691996" cy="922610"/>
          </a:xfrm>
          <a:prstGeom prst="rect">
            <a:avLst/>
          </a:prstGeom>
        </p:spPr>
      </p:pic>
      <p:sp>
        <p:nvSpPr>
          <p:cNvPr id="2" name="Content Placeholder 1"/>
          <p:cNvSpPr>
            <a:spLocks noGrp="1"/>
          </p:cNvSpPr>
          <p:nvPr>
            <p:ph idx="1"/>
          </p:nvPr>
        </p:nvSpPr>
        <p:spPr>
          <a:xfrm>
            <a:off x="144855" y="1430447"/>
            <a:ext cx="5902861" cy="4934139"/>
          </a:xfrm>
        </p:spPr>
        <p:txBody>
          <a:bodyPr>
            <a:normAutofit/>
          </a:bodyPr>
          <a:lstStyle/>
          <a:p>
            <a:pPr>
              <a:buClrTx/>
              <a:buFont typeface="Courier New" panose="02070309020205020404" pitchFamily="49" charset="0"/>
              <a:buChar char="o"/>
            </a:pPr>
            <a:r>
              <a:rPr lang="en-US" sz="2400" dirty="0">
                <a:solidFill>
                  <a:schemeClr val="tx1"/>
                </a:solidFill>
              </a:rPr>
              <a:t>APD is working with schools statewide to identify ESE students that are on the APD Waiting List between the ages of 18 to 22</a:t>
            </a:r>
          </a:p>
          <a:p>
            <a:pPr>
              <a:buClrTx/>
              <a:buFont typeface="Courier New" panose="02070309020205020404" pitchFamily="49" charset="0"/>
              <a:buChar char="o"/>
            </a:pPr>
            <a:r>
              <a:rPr lang="en-US" sz="2400" dirty="0">
                <a:solidFill>
                  <a:schemeClr val="tx1"/>
                </a:solidFill>
              </a:rPr>
              <a:t>Schools will need to have parents complete a consent to release form prior to releasing information to APD</a:t>
            </a:r>
          </a:p>
          <a:p>
            <a:pPr>
              <a:buClrTx/>
              <a:buFont typeface="Courier New" panose="02070309020205020404" pitchFamily="49" charset="0"/>
              <a:buChar char="o"/>
            </a:pPr>
            <a:r>
              <a:rPr lang="en-US" sz="2400" dirty="0">
                <a:solidFill>
                  <a:schemeClr val="tx1"/>
                </a:solidFill>
              </a:rPr>
              <a:t>Students 18 and older will be able to receive supported employment services while attending school</a:t>
            </a:r>
          </a:p>
          <a:p>
            <a:pPr>
              <a:buClrTx/>
              <a:buFont typeface="Courier New" panose="02070309020205020404" pitchFamily="49" charset="0"/>
              <a:buChar char="o"/>
            </a:pPr>
            <a:r>
              <a:rPr lang="en-US" sz="2400" dirty="0">
                <a:solidFill>
                  <a:schemeClr val="tx1"/>
                </a:solidFill>
              </a:rPr>
              <a:t>APD isn’t able to successfully serve students without your assistance</a:t>
            </a:r>
          </a:p>
        </p:txBody>
      </p:sp>
      <p:pic>
        <p:nvPicPr>
          <p:cNvPr id="4" name="Picture 3"/>
          <p:cNvPicPr/>
          <p:nvPr/>
        </p:nvPicPr>
        <p:blipFill>
          <a:blip r:embed="rId3" cstate="print">
            <a:extLst>
              <a:ext uri="{28A0092B-C50C-407E-A947-70E740481C1C}">
                <a14:useLocalDpi xmlns:a14="http://schemas.microsoft.com/office/drawing/2010/main" val="0"/>
              </a:ext>
            </a:extLst>
          </a:blip>
          <a:srcRect l="9862" r="3564"/>
          <a:stretch>
            <a:fillRect/>
          </a:stretch>
        </p:blipFill>
        <p:spPr bwMode="auto">
          <a:xfrm>
            <a:off x="5223849" y="828391"/>
            <a:ext cx="5839486" cy="5101629"/>
          </a:xfrm>
          <a:prstGeom prst="rect">
            <a:avLst/>
          </a:prstGeom>
          <a:noFill/>
          <a:ln>
            <a:noFill/>
          </a:ln>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614" y="2783941"/>
            <a:ext cx="2833734" cy="102400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925" y="5325265"/>
            <a:ext cx="1326850" cy="1209510"/>
          </a:xfrm>
          <a:prstGeom prst="rect">
            <a:avLst/>
          </a:prstGeom>
        </p:spPr>
      </p:pic>
    </p:spTree>
    <p:extLst>
      <p:ext uri="{BB962C8B-B14F-4D97-AF65-F5344CB8AC3E}">
        <p14:creationId xmlns:p14="http://schemas.microsoft.com/office/powerpoint/2010/main" val="409480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855" y="325391"/>
            <a:ext cx="9239777" cy="1765427"/>
          </a:xfrm>
        </p:spPr>
        <p:txBody>
          <a:bodyPr>
            <a:normAutofit/>
          </a:bodyPr>
          <a:lstStyle/>
          <a:p>
            <a:pPr algn="ctr"/>
            <a:r>
              <a:rPr lang="en-US" b="1" dirty="0">
                <a:solidFill>
                  <a:srgbClr val="0000FF"/>
                </a:solidFill>
                <a:cs typeface="Arial" panose="020B0604020202020204" pitchFamily="34" charset="0"/>
              </a:rPr>
              <a:t>Employment Enhancement Plan</a:t>
            </a:r>
            <a:br>
              <a:rPr lang="en-US" b="1" dirty="0">
                <a:solidFill>
                  <a:srgbClr val="0000FF"/>
                </a:solidFill>
                <a:cs typeface="Arial" panose="020B0604020202020204" pitchFamily="34" charset="0"/>
              </a:rPr>
            </a:br>
            <a:r>
              <a:rPr lang="en-US" b="1" dirty="0">
                <a:solidFill>
                  <a:srgbClr val="0000FF"/>
                </a:solidFill>
                <a:cs typeface="Arial" panose="020B0604020202020204" pitchFamily="34" charset="0"/>
              </a:rPr>
              <a:t>(EEP)</a:t>
            </a:r>
          </a:p>
        </p:txBody>
      </p:sp>
      <p:pic>
        <p:nvPicPr>
          <p:cNvPr id="6" name="Content Placeholder 7"/>
          <p:cNvPicPr>
            <a:picLocks noChangeAspect="1"/>
          </p:cNvPicPr>
          <p:nvPr/>
        </p:nvPicPr>
        <p:blipFill rotWithShape="1">
          <a:blip r:embed="rId2">
            <a:extLst>
              <a:ext uri="{28A0092B-C50C-407E-A947-70E740481C1C}">
                <a14:useLocalDpi xmlns:a14="http://schemas.microsoft.com/office/drawing/2010/main" val="0"/>
              </a:ext>
            </a:extLst>
          </a:blip>
          <a:srcRect r="45971" b="22557"/>
          <a:stretch/>
        </p:blipFill>
        <p:spPr>
          <a:xfrm>
            <a:off x="5979538" y="3442760"/>
            <a:ext cx="2683199" cy="2179443"/>
          </a:xfrm>
          <a:prstGeom prst="rect">
            <a:avLst/>
          </a:prstGeom>
        </p:spPr>
      </p:pic>
      <p:sp>
        <p:nvSpPr>
          <p:cNvPr id="2" name="Content Placeholder 1"/>
          <p:cNvSpPr>
            <a:spLocks noGrp="1"/>
          </p:cNvSpPr>
          <p:nvPr>
            <p:ph idx="1"/>
          </p:nvPr>
        </p:nvSpPr>
        <p:spPr>
          <a:xfrm>
            <a:off x="350684" y="1208104"/>
            <a:ext cx="9451043" cy="5316070"/>
          </a:xfrm>
        </p:spPr>
        <p:txBody>
          <a:bodyPr>
            <a:normAutofit lnSpcReduction="10000"/>
          </a:bodyPr>
          <a:lstStyle/>
          <a:p>
            <a:pPr marL="0" indent="0">
              <a:buNone/>
            </a:pPr>
            <a:endParaRPr lang="en-US" sz="2000" dirty="0">
              <a:solidFill>
                <a:schemeClr val="tx1"/>
              </a:solidFill>
              <a:latin typeface="Arial" panose="020B0604020202020204" pitchFamily="34" charset="0"/>
              <a:cs typeface="Arial" panose="020B0604020202020204" pitchFamily="34" charset="0"/>
            </a:endParaRPr>
          </a:p>
          <a:p>
            <a:pPr marL="0" indent="0">
              <a:buNone/>
            </a:pPr>
            <a:r>
              <a:rPr lang="en-US" sz="2400" dirty="0">
                <a:solidFill>
                  <a:schemeClr val="tx1"/>
                </a:solidFill>
                <a:cs typeface="Arial" panose="020B0604020202020204" pitchFamily="34" charset="0"/>
              </a:rPr>
              <a:t>Florida Governor Rick Scott and Florida Legislators have appropriated </a:t>
            </a:r>
            <a:r>
              <a:rPr lang="en-US" sz="2400" b="1" dirty="0">
                <a:solidFill>
                  <a:schemeClr val="tx1"/>
                </a:solidFill>
                <a:cs typeface="Arial" panose="020B0604020202020204" pitchFamily="34" charset="0"/>
              </a:rPr>
              <a:t>$500,000 </a:t>
            </a:r>
            <a:r>
              <a:rPr lang="en-US" sz="2400" dirty="0">
                <a:solidFill>
                  <a:schemeClr val="tx1"/>
                </a:solidFill>
                <a:cs typeface="Arial" panose="020B0604020202020204" pitchFamily="34" charset="0"/>
              </a:rPr>
              <a:t>to APD for the Fiscal Year (FY) 2016/17 to help APD clients on the Waiting List to find and maintain </a:t>
            </a:r>
            <a:r>
              <a:rPr lang="en-US" sz="2400" b="1" dirty="0">
                <a:solidFill>
                  <a:schemeClr val="tx1"/>
                </a:solidFill>
                <a:cs typeface="Arial" panose="020B0604020202020204" pitchFamily="34" charset="0"/>
              </a:rPr>
              <a:t>employment and/or internships. </a:t>
            </a:r>
            <a:r>
              <a:rPr lang="en-US" sz="2400" dirty="0">
                <a:solidFill>
                  <a:schemeClr val="tx1"/>
                </a:solidFill>
                <a:cs typeface="Arial" panose="020B0604020202020204" pitchFamily="34" charset="0"/>
              </a:rPr>
              <a:t>APD was appropriated $750,000 for fiscal year 2017/2018.</a:t>
            </a:r>
            <a:endParaRPr lang="en-US" sz="2400" b="1" dirty="0">
              <a:solidFill>
                <a:schemeClr val="tx1"/>
              </a:solidFill>
              <a:cs typeface="Arial" panose="020B0604020202020204" pitchFamily="34" charset="0"/>
            </a:endParaRPr>
          </a:p>
          <a:p>
            <a:pPr marL="0" indent="0">
              <a:buNone/>
            </a:pPr>
            <a:endParaRPr lang="en-US" sz="2400" dirty="0">
              <a:solidFill>
                <a:schemeClr val="tx1"/>
              </a:solidFill>
              <a:cs typeface="Arial" panose="020B0604020202020204" pitchFamily="34" charset="0"/>
            </a:endParaRPr>
          </a:p>
          <a:p>
            <a:pPr marL="0" indent="0">
              <a:buNone/>
            </a:pPr>
            <a:endParaRPr lang="en-US" sz="2000" dirty="0">
              <a:solidFill>
                <a:schemeClr val="tx1"/>
              </a:solidFill>
              <a:cs typeface="Arial" panose="020B0604020202020204" pitchFamily="34" charset="0"/>
            </a:endParaRPr>
          </a:p>
          <a:p>
            <a:pPr marL="0" indent="0">
              <a:buNone/>
            </a:pPr>
            <a:endParaRPr lang="en-US" sz="2000" dirty="0">
              <a:solidFill>
                <a:schemeClr val="tx1"/>
              </a:solidFill>
              <a:cs typeface="Arial" panose="020B0604020202020204" pitchFamily="34" charset="0"/>
            </a:endParaRPr>
          </a:p>
          <a:p>
            <a:pPr marL="0" indent="0">
              <a:buNone/>
            </a:pPr>
            <a:endParaRPr lang="en-US" sz="2000" dirty="0">
              <a:solidFill>
                <a:schemeClr val="tx1"/>
              </a:solidFill>
              <a:cs typeface="Arial" panose="020B0604020202020204" pitchFamily="34" charset="0"/>
            </a:endParaRPr>
          </a:p>
          <a:p>
            <a:pPr marL="0" indent="0">
              <a:buNone/>
            </a:pPr>
            <a:endParaRPr lang="en-US" sz="2000" dirty="0">
              <a:solidFill>
                <a:schemeClr val="tx1"/>
              </a:solidFill>
              <a:cs typeface="Arial" panose="020B0604020202020204" pitchFamily="34" charset="0"/>
            </a:endParaRPr>
          </a:p>
          <a:p>
            <a:pPr marL="0" indent="0">
              <a:buNone/>
            </a:pPr>
            <a:endParaRPr lang="en-US" sz="2000" dirty="0">
              <a:solidFill>
                <a:schemeClr val="tx1"/>
              </a:solidFill>
              <a:cs typeface="Arial" panose="020B0604020202020204" pitchFamily="34" charset="0"/>
            </a:endParaRPr>
          </a:p>
          <a:p>
            <a:pPr marL="0" indent="0">
              <a:buNone/>
            </a:pPr>
            <a:r>
              <a:rPr lang="en-US" sz="2000" b="1" dirty="0">
                <a:solidFill>
                  <a:srgbClr val="0000FF"/>
                </a:solidFill>
              </a:rPr>
              <a:t>Success Rate: </a:t>
            </a:r>
            <a:r>
              <a:rPr lang="en-US" sz="2000" dirty="0">
                <a:solidFill>
                  <a:srgbClr val="0000FF"/>
                </a:solidFill>
              </a:rPr>
              <a:t>We have 434 positive employment and internship outcomes</a:t>
            </a:r>
          </a:p>
        </p:txBody>
      </p:sp>
      <p:sp>
        <p:nvSpPr>
          <p:cNvPr id="8" name="Content Placeholder 1"/>
          <p:cNvSpPr txBox="1">
            <a:spLocks/>
          </p:cNvSpPr>
          <p:nvPr/>
        </p:nvSpPr>
        <p:spPr>
          <a:xfrm>
            <a:off x="350684" y="3379695"/>
            <a:ext cx="5423026" cy="224250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1400" b="1" dirty="0">
              <a:solidFill>
                <a:schemeClr val="tx1"/>
              </a:solidFill>
              <a:latin typeface="Arial" panose="020B0604020202020204" pitchFamily="34" charset="0"/>
              <a:cs typeface="Arial" panose="020B0604020202020204" pitchFamily="34" charset="0"/>
            </a:endParaRPr>
          </a:p>
          <a:p>
            <a:pPr marL="0" indent="0">
              <a:buNone/>
            </a:pPr>
            <a:r>
              <a:rPr lang="en-US" sz="2400" b="1" dirty="0">
                <a:solidFill>
                  <a:schemeClr val="tx1"/>
                </a:solidFill>
                <a:latin typeface="Arial" panose="020B0604020202020204" pitchFamily="34" charset="0"/>
                <a:cs typeface="Arial" panose="020B0604020202020204" pitchFamily="34" charset="0"/>
              </a:rPr>
              <a:t>Job Seekers must be:</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At least 18 years old</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On the APD Waiting List</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Interested in having a job</a:t>
            </a:r>
          </a:p>
        </p:txBody>
      </p:sp>
    </p:spTree>
    <p:extLst>
      <p:ext uri="{BB962C8B-B14F-4D97-AF65-F5344CB8AC3E}">
        <p14:creationId xmlns:p14="http://schemas.microsoft.com/office/powerpoint/2010/main" val="271665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644" y="271603"/>
            <a:ext cx="8608474" cy="848985"/>
          </a:xfrm>
        </p:spPr>
        <p:txBody>
          <a:bodyPr>
            <a:normAutofit/>
          </a:bodyPr>
          <a:lstStyle/>
          <a:p>
            <a:pPr algn="ctr"/>
            <a:r>
              <a:rPr lang="en-US" b="1" dirty="0">
                <a:solidFill>
                  <a:srgbClr val="0000FF"/>
                </a:solidFill>
                <a:latin typeface="Arial" panose="020B0604020202020204" pitchFamily="34" charset="0"/>
                <a:cs typeface="Arial" panose="020B0604020202020204" pitchFamily="34" charset="0"/>
              </a:rPr>
              <a:t>Employment Enhancement Project</a:t>
            </a:r>
          </a:p>
        </p:txBody>
      </p:sp>
      <p:sp>
        <p:nvSpPr>
          <p:cNvPr id="7" name="Content Placeholder 1"/>
          <p:cNvSpPr txBox="1">
            <a:spLocks/>
          </p:cNvSpPr>
          <p:nvPr/>
        </p:nvSpPr>
        <p:spPr>
          <a:xfrm>
            <a:off x="275644" y="1057835"/>
            <a:ext cx="9411563" cy="58001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Tx/>
              <a:buFont typeface="Courier New" panose="02070309020205020404" pitchFamily="49" charset="0"/>
              <a:buChar char="o"/>
            </a:pPr>
            <a:r>
              <a:rPr lang="en-US" sz="2400" dirty="0">
                <a:solidFill>
                  <a:schemeClr val="tx1"/>
                </a:solidFill>
                <a:cs typeface="Arial" panose="020B0604020202020204" pitchFamily="34" charset="0"/>
              </a:rPr>
              <a:t>Highest priority will be for students transitioning from high school to begin working in competitive employment</a:t>
            </a:r>
          </a:p>
          <a:p>
            <a:pPr>
              <a:buClrTx/>
              <a:buFont typeface="Courier New" panose="02070309020205020404" pitchFamily="49" charset="0"/>
              <a:buChar char="o"/>
            </a:pPr>
            <a:r>
              <a:rPr lang="en-US" sz="2400" dirty="0">
                <a:solidFill>
                  <a:schemeClr val="tx1"/>
                </a:solidFill>
                <a:cs typeface="Arial" panose="020B0604020202020204" pitchFamily="34" charset="0"/>
              </a:rPr>
              <a:t>Employment Enhancement Project (EEP) funds are non-recurring, with optimistic projections for additional funds for future fiscal years</a:t>
            </a:r>
          </a:p>
          <a:p>
            <a:pPr>
              <a:buClrTx/>
              <a:buFont typeface="Courier New" panose="02070309020205020404" pitchFamily="49" charset="0"/>
              <a:buChar char="o"/>
            </a:pPr>
            <a:r>
              <a:rPr lang="en-US" sz="2400" dirty="0">
                <a:solidFill>
                  <a:schemeClr val="tx1"/>
                </a:solidFill>
                <a:cs typeface="Arial" panose="020B0604020202020204" pitchFamily="34" charset="0"/>
              </a:rPr>
              <a:t>Services will be provided by APD Supported Employment Providers</a:t>
            </a:r>
          </a:p>
          <a:p>
            <a:pPr marL="0" indent="0">
              <a:buClrTx/>
              <a:buNone/>
            </a:pPr>
            <a:r>
              <a:rPr lang="en-US" sz="2400" b="1" dirty="0">
                <a:solidFill>
                  <a:schemeClr val="tx1"/>
                </a:solidFill>
              </a:rPr>
              <a:t>     </a:t>
            </a:r>
            <a:r>
              <a:rPr lang="en-US" sz="2800" b="1" dirty="0">
                <a:solidFill>
                  <a:schemeClr val="tx1"/>
                </a:solidFill>
              </a:rPr>
              <a:t>Services to be funded include:</a:t>
            </a:r>
          </a:p>
          <a:p>
            <a:pPr lvl="1">
              <a:buClrTx/>
              <a:buFont typeface="Courier New" panose="02070309020205020404" pitchFamily="49" charset="0"/>
              <a:buChar char="o"/>
            </a:pPr>
            <a:r>
              <a:rPr lang="en-US" sz="2200" dirty="0">
                <a:solidFill>
                  <a:schemeClr val="tx1"/>
                </a:solidFill>
              </a:rPr>
              <a:t>    Supported employment coaching</a:t>
            </a:r>
          </a:p>
          <a:p>
            <a:pPr lvl="1">
              <a:buClrTx/>
              <a:buFont typeface="Courier New" panose="02070309020205020404" pitchFamily="49" charset="0"/>
              <a:buChar char="o"/>
            </a:pPr>
            <a:r>
              <a:rPr lang="en-US" sz="2200" dirty="0">
                <a:solidFill>
                  <a:schemeClr val="tx1"/>
                </a:solidFill>
              </a:rPr>
              <a:t>    Follow-along services</a:t>
            </a:r>
          </a:p>
          <a:p>
            <a:pPr lvl="1">
              <a:buClrTx/>
              <a:buFont typeface="Courier New" panose="02070309020205020404" pitchFamily="49" charset="0"/>
              <a:buChar char="o"/>
            </a:pPr>
            <a:r>
              <a:rPr lang="en-US" sz="2200" dirty="0">
                <a:solidFill>
                  <a:schemeClr val="tx1"/>
                </a:solidFill>
              </a:rPr>
              <a:t>    Paid internships</a:t>
            </a:r>
          </a:p>
          <a:p>
            <a:pPr lvl="1">
              <a:buClrTx/>
              <a:buFont typeface="Courier New" panose="02070309020205020404" pitchFamily="49" charset="0"/>
              <a:buChar char="o"/>
            </a:pPr>
            <a:r>
              <a:rPr lang="en-US" sz="2200" dirty="0">
                <a:solidFill>
                  <a:schemeClr val="tx1"/>
                </a:solidFill>
              </a:rPr>
              <a:t>    Transportation</a:t>
            </a:r>
          </a:p>
          <a:p>
            <a:pPr marL="0" indent="0">
              <a:buNone/>
            </a:pPr>
            <a:endParaRPr lang="en-US" sz="2400" dirty="0">
              <a:solidFill>
                <a:schemeClr val="tx1"/>
              </a:solidFill>
            </a:endParaRPr>
          </a:p>
          <a:p>
            <a:endParaRPr lang="en-US" sz="2400" dirty="0">
              <a:solidFill>
                <a:schemeClr val="tx1"/>
              </a:solidFill>
            </a:endParaRPr>
          </a:p>
        </p:txBody>
      </p:sp>
      <p:sp>
        <p:nvSpPr>
          <p:cNvPr id="5" name="Cloud Callout 4"/>
          <p:cNvSpPr/>
          <p:nvPr/>
        </p:nvSpPr>
        <p:spPr>
          <a:xfrm>
            <a:off x="5868243" y="3957917"/>
            <a:ext cx="3797395" cy="2199185"/>
          </a:xfrm>
          <a:prstGeom prst="cloudCallout">
            <a:avLst>
              <a:gd name="adj1" fmla="val -28380"/>
              <a:gd name="adj2" fmla="val 616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6467191" y="4318845"/>
            <a:ext cx="2793351" cy="1477328"/>
          </a:xfrm>
          <a:prstGeom prst="rect">
            <a:avLst/>
          </a:prstGeom>
          <a:noFill/>
        </p:spPr>
        <p:txBody>
          <a:bodyPr wrap="square" rtlCol="0">
            <a:spAutoFit/>
          </a:bodyPr>
          <a:lstStyle/>
          <a:p>
            <a:pPr algn="ctr"/>
            <a:r>
              <a:rPr lang="en-US" dirty="0"/>
              <a:t>Participation in EEP does not affect an individual’s Waiting List status. This project is specific to employment.</a:t>
            </a:r>
          </a:p>
        </p:txBody>
      </p:sp>
    </p:spTree>
    <p:extLst>
      <p:ext uri="{BB962C8B-B14F-4D97-AF65-F5344CB8AC3E}">
        <p14:creationId xmlns:p14="http://schemas.microsoft.com/office/powerpoint/2010/main" val="17186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543" y="319068"/>
            <a:ext cx="8716676" cy="767925"/>
          </a:xfrm>
          <a:solidFill>
            <a:schemeClr val="accent1"/>
          </a:solidFill>
          <a:ln>
            <a:solidFill>
              <a:schemeClr val="tx1"/>
            </a:solidFill>
          </a:ln>
        </p:spPr>
        <p:txBody>
          <a:bodyPr>
            <a:normAutofit/>
          </a:bodyPr>
          <a:lstStyle/>
          <a:p>
            <a:pPr algn="ctr"/>
            <a:r>
              <a:rPr lang="en-US" dirty="0">
                <a:solidFill>
                  <a:srgbClr val="0000FF"/>
                </a:solidFill>
                <a:cs typeface="Arial" panose="020B0604020202020204" pitchFamily="34" charset="0"/>
              </a:rPr>
              <a:t>Maintain Social Security Benefits</a:t>
            </a:r>
          </a:p>
        </p:txBody>
      </p:sp>
      <p:sp>
        <p:nvSpPr>
          <p:cNvPr id="2" name="Content Placeholder 1"/>
          <p:cNvSpPr>
            <a:spLocks noGrp="1"/>
          </p:cNvSpPr>
          <p:nvPr>
            <p:ph idx="1"/>
          </p:nvPr>
        </p:nvSpPr>
        <p:spPr>
          <a:xfrm>
            <a:off x="221380" y="1222409"/>
            <a:ext cx="9221003" cy="5465034"/>
          </a:xfrm>
        </p:spPr>
        <p:txBody>
          <a:bodyPr>
            <a:normAutofit/>
          </a:bodyPr>
          <a:lstStyle/>
          <a:p>
            <a:pPr marL="0" indent="0">
              <a:buNone/>
            </a:pPr>
            <a:r>
              <a:rPr lang="en-US" sz="2400" dirty="0">
                <a:solidFill>
                  <a:schemeClr val="tx1"/>
                </a:solidFill>
              </a:rPr>
              <a:t>     </a:t>
            </a:r>
            <a:r>
              <a:rPr lang="en-US" sz="2400" b="1" dirty="0">
                <a:solidFill>
                  <a:srgbClr val="0000FF"/>
                </a:solidFill>
                <a:cs typeface="Arial" panose="020B0604020202020204" pitchFamily="34" charset="0"/>
              </a:rPr>
              <a:t>Helpful tips for individuals and families with disabilities</a:t>
            </a:r>
          </a:p>
          <a:p>
            <a:pPr marL="0" indent="0">
              <a:buNone/>
            </a:pPr>
            <a:endParaRPr lang="en-US" sz="2400" dirty="0">
              <a:solidFill>
                <a:srgbClr val="0000FF"/>
              </a:solidFill>
              <a:cs typeface="Arial" panose="020B0604020202020204" pitchFamily="34" charset="0"/>
            </a:endParaRPr>
          </a:p>
          <a:p>
            <a:pPr>
              <a:buClrTx/>
              <a:buFont typeface="Courier New" panose="02070309020205020404" pitchFamily="49" charset="0"/>
              <a:buChar char="o"/>
            </a:pPr>
            <a:r>
              <a:rPr lang="en-US" sz="2400" b="1" dirty="0">
                <a:solidFill>
                  <a:srgbClr val="0000FF"/>
                </a:solidFill>
                <a:cs typeface="Arial" panose="020B0604020202020204" pitchFamily="34" charset="0"/>
              </a:rPr>
              <a:t>Stress the importance of individuals 18 years and older having a shelter obligation</a:t>
            </a:r>
          </a:p>
          <a:p>
            <a:pPr>
              <a:buClrTx/>
              <a:buFont typeface="Courier New" panose="02070309020205020404" pitchFamily="49" charset="0"/>
              <a:buChar char="o"/>
            </a:pPr>
            <a:r>
              <a:rPr lang="en-US" sz="2400" dirty="0">
                <a:solidFill>
                  <a:schemeClr val="tx1"/>
                </a:solidFill>
                <a:cs typeface="Arial" panose="020B0604020202020204" pitchFamily="34" charset="0"/>
              </a:rPr>
              <a:t>Individuals will receive the maximum Supplemental Security Income (SSI) benefit amount of $735.00</a:t>
            </a:r>
          </a:p>
          <a:p>
            <a:pPr>
              <a:buClrTx/>
              <a:buFont typeface="Courier New" panose="02070309020205020404" pitchFamily="49" charset="0"/>
              <a:buChar char="o"/>
            </a:pPr>
            <a:r>
              <a:rPr lang="en-US" sz="2400" dirty="0">
                <a:solidFill>
                  <a:schemeClr val="tx1"/>
                </a:solidFill>
                <a:cs typeface="Arial" panose="020B0604020202020204" pitchFamily="34" charset="0"/>
              </a:rPr>
              <a:t>If students are under the age of 18 and they are not eligible for SSI benefits due to their parents’ income, encourage the student to apply for benefits at the age of 18 because the parents’ income is excluded from a child's SSI benefits at the age of 18</a:t>
            </a:r>
          </a:p>
          <a:p>
            <a:pPr>
              <a:buFont typeface="Wingdings" panose="05000000000000000000" pitchFamily="2" charset="2"/>
              <a:buChar char="§"/>
            </a:pPr>
            <a:endParaRPr lang="en-US" sz="2400" dirty="0">
              <a:solidFill>
                <a:schemeClr val="tx1"/>
              </a:solidFill>
            </a:endParaRPr>
          </a:p>
        </p:txBody>
      </p:sp>
    </p:spTree>
    <p:extLst>
      <p:ext uri="{BB962C8B-B14F-4D97-AF65-F5344CB8AC3E}">
        <p14:creationId xmlns:p14="http://schemas.microsoft.com/office/powerpoint/2010/main" val="99433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392" y="1763966"/>
            <a:ext cx="2962124" cy="4075360"/>
          </a:xfrm>
          <a:prstGeom prst="rect">
            <a:avLst/>
          </a:prstGeom>
        </p:spPr>
      </p:pic>
      <p:sp>
        <p:nvSpPr>
          <p:cNvPr id="3" name="Title 2"/>
          <p:cNvSpPr>
            <a:spLocks noGrp="1"/>
          </p:cNvSpPr>
          <p:nvPr>
            <p:ph type="title"/>
          </p:nvPr>
        </p:nvSpPr>
        <p:spPr>
          <a:xfrm>
            <a:off x="144856" y="271603"/>
            <a:ext cx="9241192" cy="615903"/>
          </a:xfrm>
        </p:spPr>
        <p:txBody>
          <a:bodyPr>
            <a:normAutofit fontScale="90000"/>
          </a:bodyPr>
          <a:lstStyle/>
          <a:p>
            <a:pPr algn="ctr"/>
            <a:r>
              <a:rPr lang="en-US" dirty="0">
                <a:solidFill>
                  <a:srgbClr val="0000FF"/>
                </a:solidFill>
                <a:cs typeface="Arial" panose="020B0604020202020204" pitchFamily="34" charset="0"/>
              </a:rPr>
              <a:t>Students Earned Income Exclusion</a:t>
            </a:r>
            <a:br>
              <a:rPr lang="en-US" dirty="0">
                <a:solidFill>
                  <a:srgbClr val="0000FF"/>
                </a:solidFill>
                <a:cs typeface="Arial" panose="020B0604020202020204" pitchFamily="34" charset="0"/>
              </a:rPr>
            </a:br>
            <a:endParaRPr lang="en-US" dirty="0">
              <a:solidFill>
                <a:srgbClr val="0000FF"/>
              </a:solidFill>
              <a:cs typeface="Arial" panose="020B0604020202020204" pitchFamily="34" charset="0"/>
            </a:endParaRPr>
          </a:p>
        </p:txBody>
      </p:sp>
      <p:sp>
        <p:nvSpPr>
          <p:cNvPr id="2" name="Content Placeholder 1"/>
          <p:cNvSpPr>
            <a:spLocks noGrp="1"/>
          </p:cNvSpPr>
          <p:nvPr>
            <p:ph idx="1"/>
          </p:nvPr>
        </p:nvSpPr>
        <p:spPr>
          <a:xfrm>
            <a:off x="217284" y="1763966"/>
            <a:ext cx="5914576" cy="5017079"/>
          </a:xfrm>
        </p:spPr>
        <p:txBody>
          <a:bodyPr>
            <a:normAutofit/>
          </a:bodyPr>
          <a:lstStyle/>
          <a:p>
            <a:pPr marL="0" indent="0">
              <a:buNone/>
            </a:pPr>
            <a:r>
              <a:rPr lang="en-US" sz="2400" dirty="0">
                <a:solidFill>
                  <a:schemeClr val="tx1"/>
                </a:solidFill>
              </a:rPr>
              <a:t>This provision allows a person who is under age 22 and regularly attending school to exclude earnings from income.</a:t>
            </a:r>
          </a:p>
          <a:p>
            <a:pPr>
              <a:buClrTx/>
              <a:buFont typeface="Courier New" panose="02070309020205020404" pitchFamily="49" charset="0"/>
              <a:buChar char="o"/>
            </a:pPr>
            <a:r>
              <a:rPr lang="en-US" sz="2400" dirty="0">
                <a:solidFill>
                  <a:schemeClr val="tx1"/>
                </a:solidFill>
              </a:rPr>
              <a:t>Amount earned that can be excluded is adjusted annually based on increases in the cost-of-living index</a:t>
            </a:r>
          </a:p>
          <a:p>
            <a:pPr>
              <a:buClrTx/>
              <a:buFont typeface="Courier New" panose="02070309020205020404" pitchFamily="49" charset="0"/>
              <a:buChar char="o"/>
            </a:pPr>
            <a:r>
              <a:rPr lang="en-US" sz="2400" dirty="0">
                <a:solidFill>
                  <a:schemeClr val="tx1"/>
                </a:solidFill>
              </a:rPr>
              <a:t>This exclusion applies before any other exclusion</a:t>
            </a:r>
          </a:p>
          <a:p>
            <a:pPr>
              <a:buClrTx/>
              <a:buFont typeface="Courier New" panose="02070309020205020404" pitchFamily="49" charset="0"/>
              <a:buChar char="o"/>
            </a:pPr>
            <a:r>
              <a:rPr lang="en-US" sz="2400" dirty="0">
                <a:solidFill>
                  <a:schemeClr val="tx1"/>
                </a:solidFill>
              </a:rPr>
              <a:t>Can carry the balance over to the next month</a:t>
            </a:r>
          </a:p>
          <a:p>
            <a:pPr>
              <a:buClrTx/>
              <a:buFont typeface="Courier New" panose="02070309020205020404" pitchFamily="49" charset="0"/>
              <a:buChar char="o"/>
            </a:pPr>
            <a:r>
              <a:rPr lang="en-US" sz="2200" b="1" dirty="0">
                <a:solidFill>
                  <a:srgbClr val="0000FF"/>
                </a:solidFill>
              </a:rPr>
              <a:t>In January 2017 - $1,790 monthly and up to a yearly maximum of $7,200</a:t>
            </a:r>
          </a:p>
          <a:p>
            <a:pPr marL="0" indent="0">
              <a:buNone/>
            </a:pPr>
            <a:endParaRPr lang="en-US" sz="2400" dirty="0">
              <a:solidFill>
                <a:srgbClr val="0000FF"/>
              </a:solidFill>
            </a:endParaRPr>
          </a:p>
        </p:txBody>
      </p:sp>
      <p:sp>
        <p:nvSpPr>
          <p:cNvPr id="4" name="Title 1"/>
          <p:cNvSpPr txBox="1">
            <a:spLocks/>
          </p:cNvSpPr>
          <p:nvPr/>
        </p:nvSpPr>
        <p:spPr>
          <a:xfrm>
            <a:off x="717177" y="887506"/>
            <a:ext cx="8579224" cy="717176"/>
          </a:xfrm>
          <a:prstGeom prst="rect">
            <a:avLst/>
          </a:prstGeom>
          <a:solidFill>
            <a:schemeClr val="bg1"/>
          </a:solidFill>
          <a:ln>
            <a:noFill/>
          </a:ln>
          <a:effectLst>
            <a:glow rad="101600">
              <a:srgbClr val="0000FF">
                <a:alpha val="60000"/>
              </a:srgbClr>
            </a:glow>
          </a:effectLst>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bg1"/>
                </a:solidFill>
              </a:rPr>
              <a:t>    </a:t>
            </a:r>
          </a:p>
          <a:p>
            <a:pPr algn="ctr"/>
            <a:r>
              <a:rPr lang="en-US" sz="2900" dirty="0">
                <a:solidFill>
                  <a:srgbClr val="0000FF"/>
                </a:solidFill>
              </a:rPr>
              <a:t>SSI ONLY SOCIAL SECURITY WORK INCENTIVE FOR STUDENTS</a:t>
            </a:r>
            <a:br>
              <a:rPr lang="en-US" sz="2900" dirty="0">
                <a:solidFill>
                  <a:srgbClr val="0000FF"/>
                </a:solidFill>
              </a:rPr>
            </a:br>
            <a:endParaRPr lang="en-US" sz="2900" dirty="0">
              <a:solidFill>
                <a:srgbClr val="0000FF"/>
              </a:solidFill>
            </a:endParaRPr>
          </a:p>
        </p:txBody>
      </p:sp>
    </p:spTree>
    <p:extLst>
      <p:ext uri="{BB962C8B-B14F-4D97-AF65-F5344CB8AC3E}">
        <p14:creationId xmlns:p14="http://schemas.microsoft.com/office/powerpoint/2010/main" val="372500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5110" y="271604"/>
            <a:ext cx="9216149" cy="931554"/>
          </a:xfrm>
        </p:spPr>
        <p:txBody>
          <a:bodyPr>
            <a:normAutofit fontScale="90000"/>
          </a:bodyPr>
          <a:lstStyle/>
          <a:p>
            <a:pPr algn="ctr"/>
            <a:r>
              <a:rPr lang="en-US" sz="3100" b="1" dirty="0">
                <a:solidFill>
                  <a:srgbClr val="0000FF"/>
                </a:solidFill>
                <a:latin typeface="+mn-lt"/>
                <a:cs typeface="Arial" panose="020B0604020202020204" pitchFamily="34" charset="0"/>
              </a:rPr>
              <a:t>Impairment Related Work Expense (IRWE) </a:t>
            </a:r>
            <a:br>
              <a:rPr lang="en-US" sz="3100" b="1" dirty="0">
                <a:solidFill>
                  <a:srgbClr val="0000FF"/>
                </a:solidFill>
                <a:latin typeface="+mn-lt"/>
                <a:cs typeface="Arial" panose="020B0604020202020204" pitchFamily="34" charset="0"/>
              </a:rPr>
            </a:br>
            <a:r>
              <a:rPr lang="en-US" sz="3100" b="1" dirty="0">
                <a:solidFill>
                  <a:srgbClr val="0000FF"/>
                </a:solidFill>
                <a:latin typeface="+mn-lt"/>
                <a:cs typeface="Arial" panose="020B0604020202020204" pitchFamily="34" charset="0"/>
              </a:rPr>
              <a:t>SSI and SSDI Work Incentive</a:t>
            </a:r>
          </a:p>
        </p:txBody>
      </p:sp>
      <p:sp>
        <p:nvSpPr>
          <p:cNvPr id="2" name="Content Placeholder 1"/>
          <p:cNvSpPr>
            <a:spLocks noGrp="1"/>
          </p:cNvSpPr>
          <p:nvPr>
            <p:ph idx="1"/>
          </p:nvPr>
        </p:nvSpPr>
        <p:spPr>
          <a:xfrm>
            <a:off x="3738891" y="1891793"/>
            <a:ext cx="5576935" cy="4843605"/>
          </a:xfrm>
        </p:spPr>
        <p:txBody>
          <a:bodyPr>
            <a:normAutofit/>
          </a:bodyPr>
          <a:lstStyle/>
          <a:p>
            <a:pPr marL="0" indent="0">
              <a:buNone/>
            </a:pPr>
            <a:r>
              <a:rPr lang="en-US" sz="2400" dirty="0">
                <a:solidFill>
                  <a:schemeClr val="tx1"/>
                </a:solidFill>
              </a:rPr>
              <a:t>Out-of-pocket expenses that support a disability to allow a person to earn income, even if those items or services are also needed for non-work activities can be deducted from the amount of earnings.</a:t>
            </a:r>
            <a:endParaRPr lang="en-US" sz="1000" dirty="0">
              <a:solidFill>
                <a:schemeClr val="tx1"/>
              </a:solidFill>
            </a:endParaRPr>
          </a:p>
          <a:p>
            <a:pPr>
              <a:buClrTx/>
              <a:buFont typeface="Courier New" panose="02070309020205020404" pitchFamily="49" charset="0"/>
              <a:buChar char="o"/>
            </a:pPr>
            <a:r>
              <a:rPr lang="en-US" sz="2400" dirty="0">
                <a:solidFill>
                  <a:schemeClr val="tx1"/>
                </a:solidFill>
              </a:rPr>
              <a:t>Ex: Transportation, medication, medical devices, and personal care assistance</a:t>
            </a:r>
          </a:p>
          <a:p>
            <a:pPr>
              <a:buClrTx/>
              <a:buFont typeface="Courier New" panose="02070309020205020404" pitchFamily="49" charset="0"/>
              <a:buChar char="o"/>
            </a:pPr>
            <a:r>
              <a:rPr lang="en-US" sz="2400" dirty="0">
                <a:solidFill>
                  <a:schemeClr val="tx1"/>
                </a:solidFill>
              </a:rPr>
              <a:t>This means SSI benefits are not reduced as much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11" y="1593410"/>
            <a:ext cx="3296612" cy="4383877"/>
          </a:xfrm>
          <a:prstGeom prst="rect">
            <a:avLst/>
          </a:prstGeom>
        </p:spPr>
      </p:pic>
    </p:spTree>
    <p:extLst>
      <p:ext uri="{BB962C8B-B14F-4D97-AF65-F5344CB8AC3E}">
        <p14:creationId xmlns:p14="http://schemas.microsoft.com/office/powerpoint/2010/main" val="307649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188" y="242048"/>
            <a:ext cx="4634753" cy="678958"/>
          </a:xfrm>
          <a:solidFill>
            <a:schemeClr val="accent1">
              <a:lumMod val="40000"/>
              <a:lumOff val="60000"/>
            </a:schemeClr>
          </a:solidFill>
          <a:ln>
            <a:solidFill>
              <a:schemeClr val="tx1"/>
            </a:solidFill>
          </a:ln>
        </p:spPr>
        <p:txBody>
          <a:bodyPr>
            <a:noAutofit/>
          </a:bodyPr>
          <a:lstStyle/>
          <a:p>
            <a:pPr algn="ctr"/>
            <a:r>
              <a:rPr lang="en-US" sz="2400" b="1" dirty="0">
                <a:solidFill>
                  <a:srgbClr val="3366FF"/>
                </a:solidFill>
                <a:latin typeface="+mn-lt"/>
              </a:rPr>
              <a:t>   </a:t>
            </a:r>
            <a:r>
              <a:rPr lang="en-US" sz="4400" b="1" dirty="0">
                <a:solidFill>
                  <a:srgbClr val="0000FF"/>
                </a:solidFill>
                <a:latin typeface="+mn-lt"/>
                <a:cs typeface="Arial" panose="020B0604020202020204" pitchFamily="34" charset="0"/>
              </a:rPr>
              <a:t>The Able Act</a:t>
            </a:r>
          </a:p>
        </p:txBody>
      </p:sp>
      <p:sp>
        <p:nvSpPr>
          <p:cNvPr id="3" name="Content Placeholder 2"/>
          <p:cNvSpPr>
            <a:spLocks noGrp="1"/>
          </p:cNvSpPr>
          <p:nvPr>
            <p:ph idx="1"/>
          </p:nvPr>
        </p:nvSpPr>
        <p:spPr>
          <a:xfrm>
            <a:off x="4975614" y="1105368"/>
            <a:ext cx="4513541" cy="5438867"/>
          </a:xfrm>
        </p:spPr>
        <p:txBody>
          <a:bodyPr>
            <a:normAutofit/>
          </a:bodyPr>
          <a:lstStyle/>
          <a:p>
            <a:pPr marL="0" indent="0">
              <a:buNone/>
            </a:pPr>
            <a:endParaRPr lang="en-US" dirty="0">
              <a:solidFill>
                <a:schemeClr val="tx1"/>
              </a:solidFill>
            </a:endParaRPr>
          </a:p>
          <a:p>
            <a:pPr marL="0" indent="0">
              <a:buNone/>
            </a:pPr>
            <a:r>
              <a:rPr lang="en-US" sz="2400" b="1" dirty="0">
                <a:solidFill>
                  <a:schemeClr val="tx1"/>
                </a:solidFill>
              </a:rPr>
              <a:t>Effective July 1, 2016</a:t>
            </a:r>
          </a:p>
          <a:p>
            <a:pPr>
              <a:buClr>
                <a:schemeClr val="tx1"/>
              </a:buClr>
              <a:buFont typeface="Courier New" panose="02070309020205020404" pitchFamily="49" charset="0"/>
              <a:buChar char="o"/>
            </a:pPr>
            <a:r>
              <a:rPr lang="en-US" sz="2000" dirty="0">
                <a:solidFill>
                  <a:schemeClr val="tx1"/>
                </a:solidFill>
                <a:cs typeface="Arial" panose="020B0604020202020204" pitchFamily="34" charset="0"/>
              </a:rPr>
              <a:t>Save for the future without losing Supplemental Security Income</a:t>
            </a:r>
          </a:p>
          <a:p>
            <a:pPr>
              <a:buClr>
                <a:schemeClr val="tx1"/>
              </a:buClr>
              <a:buFont typeface="Courier New" panose="02070309020205020404" pitchFamily="49" charset="0"/>
              <a:buChar char="o"/>
            </a:pPr>
            <a:r>
              <a:rPr lang="en-US" sz="2000" dirty="0">
                <a:solidFill>
                  <a:schemeClr val="tx1"/>
                </a:solidFill>
                <a:cs typeface="Arial" panose="020B0604020202020204" pitchFamily="34" charset="0"/>
              </a:rPr>
              <a:t>Generally, funds in (or withdrawn from) an ABLE account are disregarded when determining SSI eligibility.</a:t>
            </a:r>
          </a:p>
          <a:p>
            <a:pPr marL="0" indent="0">
              <a:buClr>
                <a:schemeClr val="tx1"/>
              </a:buClr>
              <a:buNone/>
            </a:pPr>
            <a:r>
              <a:rPr lang="en-US" sz="2400" b="1" dirty="0">
                <a:solidFill>
                  <a:schemeClr val="tx1"/>
                </a:solidFill>
              </a:rPr>
              <a:t>Exceptions:</a:t>
            </a:r>
            <a:endParaRPr lang="en-US" sz="2400" dirty="0">
              <a:solidFill>
                <a:schemeClr val="tx1"/>
              </a:solidFill>
            </a:endParaRPr>
          </a:p>
          <a:p>
            <a:pPr>
              <a:buClr>
                <a:schemeClr val="tx1"/>
              </a:buClr>
              <a:buFont typeface="Courier New" panose="02070309020205020404" pitchFamily="49" charset="0"/>
              <a:buChar char="o"/>
            </a:pPr>
            <a:r>
              <a:rPr lang="en-US" sz="2000" dirty="0">
                <a:solidFill>
                  <a:schemeClr val="tx1"/>
                </a:solidFill>
                <a:cs typeface="Arial" panose="020B0604020202020204" pitchFamily="34" charset="0"/>
              </a:rPr>
              <a:t>ABLE funds over $100,000 </a:t>
            </a:r>
          </a:p>
          <a:p>
            <a:pPr>
              <a:buClr>
                <a:schemeClr val="tx1"/>
              </a:buClr>
              <a:buFont typeface="Courier New" panose="02070309020205020404" pitchFamily="49" charset="0"/>
              <a:buChar char="o"/>
            </a:pPr>
            <a:r>
              <a:rPr lang="en-US" sz="2000" dirty="0">
                <a:solidFill>
                  <a:schemeClr val="tx1"/>
                </a:solidFill>
                <a:cs typeface="Arial" panose="020B0604020202020204" pitchFamily="34" charset="0"/>
              </a:rPr>
              <a:t>Housing and non-qualified disability expenses withdrawn but not spent that month</a:t>
            </a:r>
          </a:p>
          <a:p>
            <a:pPr marL="0" indent="0">
              <a:buNone/>
            </a:pPr>
            <a:endParaRPr lang="en-US" sz="2000" dirty="0">
              <a:cs typeface="Arial" panose="020B0604020202020204" pitchFamily="34" charset="0"/>
            </a:endParaRPr>
          </a:p>
        </p:txBody>
      </p:sp>
      <p:sp>
        <p:nvSpPr>
          <p:cNvPr id="5" name="Text Placeholder 4"/>
          <p:cNvSpPr>
            <a:spLocks noGrp="1"/>
          </p:cNvSpPr>
          <p:nvPr>
            <p:ph type="body" sz="half" idx="2"/>
          </p:nvPr>
        </p:nvSpPr>
        <p:spPr>
          <a:xfrm>
            <a:off x="686959" y="1421234"/>
            <a:ext cx="3854528" cy="5210571"/>
          </a:xfrm>
        </p:spPr>
        <p:txBody>
          <a:bodyPr>
            <a:normAutofit/>
          </a:bodyPr>
          <a:lstStyle/>
          <a:p>
            <a:pPr algn="ctr"/>
            <a:r>
              <a:rPr lang="en-US" sz="2400" b="1" dirty="0">
                <a:solidFill>
                  <a:schemeClr val="tx1"/>
                </a:solidFill>
                <a:cs typeface="Arial" panose="020B0604020202020204" pitchFamily="34" charset="0"/>
              </a:rPr>
              <a:t>Able Accounts</a:t>
            </a:r>
          </a:p>
          <a:p>
            <a:pPr marL="342900" indent="-342900">
              <a:buClr>
                <a:schemeClr val="tx1"/>
              </a:buClr>
              <a:buFont typeface="Courier New" panose="02070309020205020404" pitchFamily="49" charset="0"/>
              <a:buChar char="o"/>
            </a:pPr>
            <a:r>
              <a:rPr lang="en-US" sz="2000" dirty="0">
                <a:solidFill>
                  <a:schemeClr val="tx1"/>
                </a:solidFill>
                <a:cs typeface="Arial" panose="020B0604020202020204" pitchFamily="34" charset="0"/>
              </a:rPr>
              <a:t>Save like never before</a:t>
            </a:r>
          </a:p>
          <a:p>
            <a:pPr marL="342900" indent="-342900">
              <a:buClr>
                <a:schemeClr val="tx1"/>
              </a:buClr>
              <a:buFont typeface="Courier New" panose="02070309020205020404" pitchFamily="49" charset="0"/>
              <a:buChar char="o"/>
            </a:pPr>
            <a:r>
              <a:rPr lang="en-US" sz="2000" dirty="0">
                <a:solidFill>
                  <a:schemeClr val="tx1"/>
                </a:solidFill>
                <a:cs typeface="Arial" panose="020B0604020202020204" pitchFamily="34" charset="0"/>
              </a:rPr>
              <a:t>A tax-free savings and investment account established to support disability expenses while maintaining government benefits</a:t>
            </a:r>
          </a:p>
          <a:p>
            <a:pPr marL="342900" indent="-342900">
              <a:buClr>
                <a:schemeClr val="tx1"/>
              </a:buClr>
              <a:buFont typeface="Courier New" panose="02070309020205020404" pitchFamily="49" charset="0"/>
              <a:buChar char="o"/>
            </a:pPr>
            <a:r>
              <a:rPr lang="en-US" sz="2000" dirty="0">
                <a:solidFill>
                  <a:schemeClr val="tx1"/>
                </a:solidFill>
                <a:cs typeface="Arial" panose="020B0604020202020204" pitchFamily="34" charset="0"/>
              </a:rPr>
              <a:t>A $2,000 asset limit is no longer a barrier</a:t>
            </a:r>
          </a:p>
          <a:p>
            <a:pPr marL="342900" indent="-342900">
              <a:buClr>
                <a:schemeClr val="tx1"/>
              </a:buClr>
              <a:buFont typeface="Courier New" panose="02070309020205020404" pitchFamily="49" charset="0"/>
              <a:buChar char="o"/>
            </a:pPr>
            <a:r>
              <a:rPr lang="en-US" sz="2000" dirty="0">
                <a:solidFill>
                  <a:schemeClr val="tx1"/>
                </a:solidFill>
                <a:cs typeface="Arial" panose="020B0604020202020204" pitchFamily="34" charset="0"/>
              </a:rPr>
              <a:t>Increase savings through tax-free growth</a:t>
            </a:r>
          </a:p>
          <a:p>
            <a:pPr marL="342900" indent="-342900">
              <a:buClr>
                <a:schemeClr val="tx1"/>
              </a:buClr>
              <a:buFont typeface="Courier New" panose="02070309020205020404" pitchFamily="49" charset="0"/>
              <a:buChar char="o"/>
            </a:pPr>
            <a:r>
              <a:rPr lang="en-US" sz="2000" dirty="0">
                <a:solidFill>
                  <a:schemeClr val="tx1"/>
                </a:solidFill>
                <a:cs typeface="Arial" panose="020B0604020202020204" pitchFamily="34" charset="0"/>
              </a:rPr>
              <a:t>Receive contributions from family and friends</a:t>
            </a:r>
          </a:p>
          <a:p>
            <a:endParaRPr lang="en-US" sz="2200" dirty="0"/>
          </a:p>
        </p:txBody>
      </p:sp>
    </p:spTree>
    <p:extLst>
      <p:ext uri="{BB962C8B-B14F-4D97-AF65-F5344CB8AC3E}">
        <p14:creationId xmlns:p14="http://schemas.microsoft.com/office/powerpoint/2010/main" val="34109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l="9862" r="3564"/>
          <a:stretch>
            <a:fillRect/>
          </a:stretch>
        </p:blipFill>
        <p:spPr bwMode="auto">
          <a:xfrm>
            <a:off x="5838335" y="126742"/>
            <a:ext cx="6355533" cy="6654439"/>
          </a:xfrm>
          <a:prstGeom prst="rect">
            <a:avLst/>
          </a:prstGeom>
          <a:noFill/>
          <a:ln>
            <a:noFill/>
          </a:ln>
          <a:extLst/>
        </p:spPr>
      </p:pic>
      <p:sp>
        <p:nvSpPr>
          <p:cNvPr id="7" name="Content Placeholder 1"/>
          <p:cNvSpPr txBox="1">
            <a:spLocks/>
          </p:cNvSpPr>
          <p:nvPr/>
        </p:nvSpPr>
        <p:spPr>
          <a:xfrm>
            <a:off x="339864" y="126742"/>
            <a:ext cx="7620000" cy="684455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pPr>
            <a:r>
              <a:rPr lang="en-US" sz="1000" b="1" dirty="0">
                <a:solidFill>
                  <a:srgbClr val="00B0F0"/>
                </a:solidFill>
                <a:latin typeface="Arial" panose="020B0604020202020204" pitchFamily="34" charset="0"/>
                <a:cs typeface="Arial" panose="020B0604020202020204" pitchFamily="34" charset="0"/>
              </a:rPr>
              <a:t>Northwest Region (850) 595-8351</a:t>
            </a: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Interim Supported Employment Liaison: Annette Zeeb </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850-595-8307 Email: Annette.Zeeb@apdcares.org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a:t>
            </a:r>
            <a:r>
              <a:rPr lang="en-US"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Bay, Calhoun, Escambia, Franklin, Gadsden, Gulf, Holmes, </a:t>
            </a:r>
          </a:p>
          <a:p>
            <a:pPr marL="0" indent="0">
              <a:lnSpc>
                <a:spcPct val="120000"/>
              </a:lnSpc>
              <a:spcBef>
                <a:spcPts val="0"/>
              </a:spcBef>
              <a:buNone/>
            </a:pPr>
            <a:r>
              <a:rPr lang="en-US" sz="900" i="1" dirty="0">
                <a:latin typeface="Arial" panose="020B0604020202020204" pitchFamily="34" charset="0"/>
                <a:cs typeface="Arial" panose="020B0604020202020204" pitchFamily="34" charset="0"/>
              </a:rPr>
              <a:t>Jackson, Jefferson, Leon, Liberty, Okaloosa, Santa Rosa, Wakulla, Walton, and Washington counties</a:t>
            </a:r>
          </a:p>
          <a:p>
            <a:pPr marL="0" indent="0">
              <a:lnSpc>
                <a:spcPct val="120000"/>
              </a:lnSpc>
              <a:spcBef>
                <a:spcPts val="0"/>
              </a:spcBef>
              <a:buNone/>
            </a:pPr>
            <a:endParaRPr lang="en-US" sz="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a:solidFill>
                  <a:srgbClr val="FF0000"/>
                </a:solidFill>
                <a:latin typeface="Arial" panose="020B0604020202020204" pitchFamily="34" charset="0"/>
                <a:cs typeface="Arial" panose="020B0604020202020204" pitchFamily="34" charset="0"/>
              </a:rPr>
              <a:t>Northeast Region (904) 992-2440 </a:t>
            </a:r>
            <a:endParaRPr lang="en-US" sz="1000" dirty="0">
              <a:solidFill>
                <a:srgbClr val="FF00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Helen Cooke </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352-955-6424 Email: Helen.Cooke@apdcares.org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Alachua, Baker, Clay, Columbia, Dixie, Duval, Flagler, Gilchrist, </a:t>
            </a:r>
          </a:p>
          <a:p>
            <a:pPr marL="0" indent="0">
              <a:lnSpc>
                <a:spcPct val="120000"/>
              </a:lnSpc>
              <a:spcBef>
                <a:spcPts val="0"/>
              </a:spcBef>
              <a:buNone/>
            </a:pPr>
            <a:r>
              <a:rPr lang="en-US" sz="900" i="1" dirty="0">
                <a:latin typeface="Arial" panose="020B0604020202020204" pitchFamily="34" charset="0"/>
                <a:cs typeface="Arial" panose="020B0604020202020204" pitchFamily="34" charset="0"/>
              </a:rPr>
              <a:t>Hamilton, Lafayette, Levy, Madison, Nassau, Putnam, St. Johns, Suwannee, Taylor, Union, and Volusia counties</a:t>
            </a:r>
          </a:p>
          <a:p>
            <a:pPr marL="0" indent="0">
              <a:lnSpc>
                <a:spcPct val="120000"/>
              </a:lnSpc>
              <a:spcBef>
                <a:spcPts val="0"/>
              </a:spcBef>
              <a:buNone/>
            </a:pPr>
            <a:endParaRPr lang="en-US" sz="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a:solidFill>
                  <a:srgbClr val="FF9900"/>
                </a:solidFill>
                <a:latin typeface="Arial" panose="020B0604020202020204" pitchFamily="34" charset="0"/>
                <a:cs typeface="Arial" panose="020B0604020202020204" pitchFamily="34" charset="0"/>
              </a:rPr>
              <a:t>Central Region (407) 245-0440  </a:t>
            </a:r>
            <a:endParaRPr lang="en-US" sz="1000" dirty="0">
              <a:solidFill>
                <a:srgbClr val="FF99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Mollie Brown-Ferrier</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863-413-3377 Email: Mollie.Brown-Ferrier@apdcares.org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Earl Solano</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407-245-0440 Email: Earl.Solano@apdcares.org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Elizabeth Watson</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352-330-2739 Email: Elizabeth.Watson@apdcares.org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a:t>
            </a:r>
            <a:r>
              <a:rPr lang="en-US"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Brevard, Citrus, Hardee, Hernando, Highlands, Lake, Marion, Orange, Osceola, Polk, Seminole, and Sumter counties  </a:t>
            </a:r>
          </a:p>
          <a:p>
            <a:pPr marL="0" indent="0">
              <a:lnSpc>
                <a:spcPct val="120000"/>
              </a:lnSpc>
              <a:spcBef>
                <a:spcPts val="0"/>
              </a:spcBef>
              <a:buNone/>
            </a:pPr>
            <a:r>
              <a:rPr lang="en-US" sz="900" i="1" dirty="0">
                <a:latin typeface="Arial" panose="020B0604020202020204" pitchFamily="34" charset="0"/>
                <a:cs typeface="Arial" panose="020B0604020202020204" pitchFamily="34" charset="0"/>
              </a:rPr>
              <a:t> </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a:solidFill>
                  <a:srgbClr val="FF3399"/>
                </a:solidFill>
                <a:latin typeface="Arial" panose="020B0604020202020204" pitchFamily="34" charset="0"/>
                <a:cs typeface="Arial" panose="020B0604020202020204" pitchFamily="34" charset="0"/>
              </a:rPr>
              <a:t>Suncoast Region (812) 233-4300</a:t>
            </a:r>
            <a:endParaRPr lang="en-US" sz="1000" dirty="0">
              <a:solidFill>
                <a:srgbClr val="FF3399"/>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Debra Noel</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813-233-4449 Email: Debra.Noel@apdcares.org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Jim Vidrine</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239-338-1378 Email: James.Vidrine@apdcares.org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Charlotte, Collier, DeSoto, Glades, Hendry, Hillsborough, Lee, Manatee, Pasco, Pinellas, and Sarasota counties</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a:solidFill>
                  <a:srgbClr val="00CC00"/>
                </a:solidFill>
                <a:latin typeface="Arial" panose="020B0604020202020204" pitchFamily="34" charset="0"/>
                <a:cs typeface="Arial" panose="020B0604020202020204" pitchFamily="34" charset="0"/>
              </a:rPr>
              <a:t>Southeast Region (561) 837-5564 </a:t>
            </a:r>
            <a:endParaRPr lang="en-US" sz="1000" dirty="0">
              <a:solidFill>
                <a:srgbClr val="00CC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Milory Senat</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561-398-2240 Email: Milory.Senat@apdcares.org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Broward, Indian River, Martin, Okeechobee, Palm Beach and St. Lucie counties</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8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a:solidFill>
                  <a:srgbClr val="3366FF"/>
                </a:solidFill>
                <a:latin typeface="Arial" panose="020B0604020202020204" pitchFamily="34" charset="0"/>
                <a:cs typeface="Arial" panose="020B0604020202020204" pitchFamily="34" charset="0"/>
              </a:rPr>
              <a:t>Southern Region (305) 349-1478</a:t>
            </a: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Michelle Alamo</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305-349--1299 Email: Michelle.Alamo@apdcares.org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Specialist: Michael Cardello</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305-808-6236 Email: Michael.Cardellow@apdcares.org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Dade and Monroe counties</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42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228" y="251012"/>
            <a:ext cx="8596668" cy="851647"/>
          </a:xfrm>
        </p:spPr>
        <p:txBody>
          <a:bodyPr/>
          <a:lstStyle/>
          <a:p>
            <a:pPr algn="ctr"/>
            <a:r>
              <a:rPr lang="en-US" b="1" dirty="0">
                <a:solidFill>
                  <a:srgbClr val="0000FF"/>
                </a:solidFill>
                <a:latin typeface="Arial" panose="020B0604020202020204" pitchFamily="34" charset="0"/>
                <a:cs typeface="Arial" panose="020B0604020202020204" pitchFamily="34" charset="0"/>
              </a:rPr>
              <a:t>Resources</a:t>
            </a:r>
          </a:p>
        </p:txBody>
      </p:sp>
      <p:sp>
        <p:nvSpPr>
          <p:cNvPr id="3" name="Content Placeholder 2"/>
          <p:cNvSpPr>
            <a:spLocks noGrp="1"/>
          </p:cNvSpPr>
          <p:nvPr>
            <p:ph idx="1"/>
          </p:nvPr>
        </p:nvSpPr>
        <p:spPr>
          <a:xfrm>
            <a:off x="704228" y="1102659"/>
            <a:ext cx="10438901" cy="5271247"/>
          </a:xfrm>
        </p:spPr>
        <p:txBody>
          <a:bodyPr>
            <a:normAutofit/>
          </a:bodyPr>
          <a:lstStyle/>
          <a:p>
            <a:pPr>
              <a:buClrTx/>
              <a:buFont typeface="Courier New" panose="02070309020205020404" pitchFamily="49" charset="0"/>
              <a:buChar char="o"/>
            </a:pPr>
            <a:r>
              <a:rPr lang="en-US" sz="2000" b="1" dirty="0">
                <a:solidFill>
                  <a:schemeClr val="tx1"/>
                </a:solidFill>
              </a:rPr>
              <a:t>The Able Trust – </a:t>
            </a:r>
            <a:r>
              <a:rPr lang="en-US" sz="2000" dirty="0">
                <a:solidFill>
                  <a:schemeClr val="tx1"/>
                </a:solidFill>
              </a:rPr>
              <a:t>www.abletrust.org</a:t>
            </a:r>
          </a:p>
          <a:p>
            <a:pPr>
              <a:buClrTx/>
              <a:buFont typeface="Courier New" panose="02070309020205020404" pitchFamily="49" charset="0"/>
              <a:buChar char="o"/>
            </a:pPr>
            <a:r>
              <a:rPr lang="en-US" sz="2000" b="1" dirty="0">
                <a:solidFill>
                  <a:schemeClr val="tx1"/>
                </a:solidFill>
              </a:rPr>
              <a:t>Agency for Persons with Disabilities - </a:t>
            </a:r>
            <a:r>
              <a:rPr lang="en-US" sz="2000" dirty="0">
                <a:solidFill>
                  <a:schemeClr val="tx1"/>
                </a:solidFill>
              </a:rPr>
              <a:t>www.apdcares.org </a:t>
            </a:r>
          </a:p>
          <a:p>
            <a:pPr>
              <a:buClrTx/>
              <a:buFont typeface="Courier New" panose="02070309020205020404" pitchFamily="49" charset="0"/>
              <a:buChar char="o"/>
            </a:pPr>
            <a:r>
              <a:rPr lang="en-US" sz="2000" b="1" dirty="0">
                <a:solidFill>
                  <a:schemeClr val="tx1"/>
                </a:solidFill>
              </a:rPr>
              <a:t>CareerSource Florida - </a:t>
            </a:r>
            <a:r>
              <a:rPr lang="en-US" sz="2000" dirty="0">
                <a:solidFill>
                  <a:schemeClr val="tx1"/>
                </a:solidFill>
              </a:rPr>
              <a:t> www.careersourceflorida.com</a:t>
            </a:r>
          </a:p>
          <a:p>
            <a:pPr>
              <a:buClrTx/>
              <a:buFont typeface="Courier New" panose="02070309020205020404" pitchFamily="49" charset="0"/>
              <a:buChar char="o"/>
            </a:pPr>
            <a:r>
              <a:rPr lang="en-US" sz="2000" b="1" dirty="0">
                <a:solidFill>
                  <a:schemeClr val="tx1"/>
                </a:solidFill>
              </a:rPr>
              <a:t>Disability Resources </a:t>
            </a:r>
            <a:r>
              <a:rPr lang="en-US" sz="2000" dirty="0">
                <a:solidFill>
                  <a:schemeClr val="tx1"/>
                </a:solidFill>
              </a:rPr>
              <a:t>– www.disability.gov </a:t>
            </a:r>
          </a:p>
          <a:p>
            <a:pPr>
              <a:buClrTx/>
              <a:buFont typeface="Courier New" panose="02070309020205020404" pitchFamily="49" charset="0"/>
              <a:buChar char="o"/>
            </a:pPr>
            <a:r>
              <a:rPr lang="en-US" sz="2000" b="1" dirty="0">
                <a:solidFill>
                  <a:schemeClr val="tx1"/>
                </a:solidFill>
              </a:rPr>
              <a:t>Disability Scoop - </a:t>
            </a:r>
            <a:r>
              <a:rPr lang="en-US" sz="2000" dirty="0">
                <a:solidFill>
                  <a:schemeClr val="tx1"/>
                </a:solidFill>
              </a:rPr>
              <a:t>www.disabilityscoop.org</a:t>
            </a:r>
          </a:p>
          <a:p>
            <a:pPr>
              <a:buClrTx/>
              <a:buFont typeface="Courier New" panose="02070309020205020404" pitchFamily="49" charset="0"/>
              <a:buChar char="o"/>
            </a:pPr>
            <a:r>
              <a:rPr lang="en-US" sz="2000" b="1" dirty="0">
                <a:solidFill>
                  <a:schemeClr val="tx1"/>
                </a:solidFill>
              </a:rPr>
              <a:t>Employment Websites - </a:t>
            </a:r>
            <a:r>
              <a:rPr lang="en-US" sz="2000" dirty="0">
                <a:solidFill>
                  <a:schemeClr val="tx1"/>
                </a:solidFill>
              </a:rPr>
              <a:t> www.indeed.com and www.employflorida.com </a:t>
            </a:r>
          </a:p>
          <a:p>
            <a:pPr>
              <a:buClrTx/>
              <a:buFont typeface="Courier New" panose="02070309020205020404" pitchFamily="49" charset="0"/>
              <a:buChar char="o"/>
            </a:pPr>
            <a:r>
              <a:rPr lang="en-US" sz="2000" b="1" dirty="0">
                <a:solidFill>
                  <a:schemeClr val="tx1"/>
                </a:solidFill>
              </a:rPr>
              <a:t>Florida Commission for Transportation Disadvantaged </a:t>
            </a:r>
            <a:r>
              <a:rPr lang="en-US" sz="2000" dirty="0">
                <a:solidFill>
                  <a:schemeClr val="tx1"/>
                </a:solidFill>
              </a:rPr>
              <a:t>- www.dot.state.fl.us/CTD</a:t>
            </a:r>
          </a:p>
          <a:p>
            <a:pPr>
              <a:buClrTx/>
              <a:buFont typeface="Courier New" panose="02070309020205020404" pitchFamily="49" charset="0"/>
              <a:buChar char="o"/>
            </a:pPr>
            <a:r>
              <a:rPr lang="en-US" sz="2000" b="1" dirty="0">
                <a:solidFill>
                  <a:schemeClr val="tx1"/>
                </a:solidFill>
              </a:rPr>
              <a:t>Florida Developmental Disabilities Council - </a:t>
            </a:r>
            <a:r>
              <a:rPr lang="en-US" sz="2000" dirty="0">
                <a:solidFill>
                  <a:schemeClr val="tx1"/>
                </a:solidFill>
              </a:rPr>
              <a:t>www.fddc.org</a:t>
            </a:r>
          </a:p>
          <a:p>
            <a:pPr>
              <a:buClrTx/>
              <a:buFont typeface="Courier New" panose="02070309020205020404" pitchFamily="49" charset="0"/>
              <a:buChar char="o"/>
            </a:pPr>
            <a:r>
              <a:rPr lang="en-US" sz="2000" b="1" dirty="0">
                <a:solidFill>
                  <a:schemeClr val="tx1"/>
                </a:solidFill>
              </a:rPr>
              <a:t>Jobs Accommodation Network – </a:t>
            </a:r>
            <a:r>
              <a:rPr lang="en-US" sz="2000" dirty="0">
                <a:solidFill>
                  <a:schemeClr val="tx1"/>
                </a:solidFill>
              </a:rPr>
              <a:t>www.askjan.org</a:t>
            </a:r>
            <a:r>
              <a:rPr lang="en-US" sz="2000" b="1" dirty="0">
                <a:solidFill>
                  <a:schemeClr val="tx1"/>
                </a:solidFill>
              </a:rPr>
              <a:t> </a:t>
            </a:r>
          </a:p>
          <a:p>
            <a:pPr>
              <a:buClrTx/>
              <a:buFont typeface="Courier New" panose="02070309020205020404" pitchFamily="49" charset="0"/>
              <a:buChar char="o"/>
            </a:pPr>
            <a:r>
              <a:rPr lang="en-US" sz="2000" b="1" dirty="0">
                <a:solidFill>
                  <a:schemeClr val="tx1"/>
                </a:solidFill>
              </a:rPr>
              <a:t>National Disability Institute (NDI) - </a:t>
            </a:r>
            <a:r>
              <a:rPr lang="en-US" sz="2000" dirty="0">
                <a:solidFill>
                  <a:schemeClr val="tx1"/>
                </a:solidFill>
              </a:rPr>
              <a:t>www.realeconomicimpact.org</a:t>
            </a:r>
          </a:p>
          <a:p>
            <a:pPr>
              <a:buClrTx/>
              <a:buFont typeface="Courier New" panose="02070309020205020404" pitchFamily="49" charset="0"/>
              <a:buChar char="o"/>
            </a:pPr>
            <a:r>
              <a:rPr lang="en-US" sz="2000" b="1" dirty="0">
                <a:solidFill>
                  <a:schemeClr val="tx1"/>
                </a:solidFill>
              </a:rPr>
              <a:t>Social Security Administration - </a:t>
            </a:r>
            <a:r>
              <a:rPr lang="en-US" sz="2000" dirty="0">
                <a:solidFill>
                  <a:schemeClr val="tx1"/>
                </a:solidFill>
              </a:rPr>
              <a:t>www.ssa.gov</a:t>
            </a:r>
          </a:p>
          <a:p>
            <a:pPr>
              <a:buClrTx/>
              <a:buFont typeface="Courier New" panose="02070309020205020404" pitchFamily="49" charset="0"/>
              <a:buChar char="o"/>
            </a:pPr>
            <a:r>
              <a:rPr lang="en-US" sz="2000" b="1" dirty="0">
                <a:solidFill>
                  <a:schemeClr val="tx1"/>
                </a:solidFill>
              </a:rPr>
              <a:t>Vocational Rehabilitation - </a:t>
            </a:r>
            <a:r>
              <a:rPr lang="en-US" sz="2000" dirty="0">
                <a:solidFill>
                  <a:schemeClr val="tx1"/>
                </a:solidFill>
              </a:rPr>
              <a:t>www.rehabworks.org </a:t>
            </a:r>
            <a:endParaRPr lang="en-US" sz="2000" b="1" dirty="0">
              <a:solidFill>
                <a:schemeClr val="tx1"/>
              </a:solidFill>
            </a:endParaRPr>
          </a:p>
          <a:p>
            <a:pPr>
              <a:buClrTx/>
              <a:buFont typeface="Courier New" panose="02070309020205020404" pitchFamily="49" charset="0"/>
              <a:buChar char="o"/>
            </a:pPr>
            <a:endParaRPr lang="en-US" b="1" dirty="0">
              <a:solidFill>
                <a:schemeClr val="tx1"/>
              </a:solidFill>
            </a:endParaRPr>
          </a:p>
          <a:p>
            <a:pPr>
              <a:buClrTx/>
              <a:buFont typeface="Courier New" panose="02070309020205020404" pitchFamily="49" charset="0"/>
              <a:buChar char="o"/>
            </a:pPr>
            <a:endParaRPr lang="en-US" b="1" dirty="0">
              <a:solidFill>
                <a:schemeClr val="tx1"/>
              </a:solidFill>
            </a:endParaRPr>
          </a:p>
          <a:p>
            <a:pPr>
              <a:buClrTx/>
              <a:buFont typeface="Courier New" panose="02070309020205020404" pitchFamily="49" charset="0"/>
              <a:buChar char="o"/>
            </a:pPr>
            <a:endParaRPr lang="en-US" dirty="0"/>
          </a:p>
          <a:p>
            <a:pPr>
              <a:buClrTx/>
              <a:buFont typeface="Courier New" panose="02070309020205020404" pitchFamily="49" charset="0"/>
              <a:buChar char="o"/>
            </a:pPr>
            <a:endParaRPr lang="en-US" dirty="0"/>
          </a:p>
          <a:p>
            <a:pPr>
              <a:buClrTx/>
              <a:buFont typeface="Courier New" panose="02070309020205020404" pitchFamily="49" charset="0"/>
              <a:buChar char="o"/>
            </a:pPr>
            <a:endParaRPr lang="en-US" dirty="0"/>
          </a:p>
          <a:p>
            <a:pPr>
              <a:buClrTx/>
              <a:buFont typeface="Courier New" panose="02070309020205020404" pitchFamily="49" charset="0"/>
              <a:buChar char="o"/>
            </a:pPr>
            <a:endParaRPr lang="en-US" dirty="0"/>
          </a:p>
          <a:p>
            <a:pPr>
              <a:buClrTx/>
              <a:buFont typeface="Courier New" panose="02070309020205020404" pitchFamily="49" charset="0"/>
              <a:buChar char="o"/>
            </a:pPr>
            <a:endParaRPr lang="en-US" dirty="0"/>
          </a:p>
        </p:txBody>
      </p:sp>
    </p:spTree>
    <p:extLst>
      <p:ext uri="{BB962C8B-B14F-4D97-AF65-F5344CB8AC3E}">
        <p14:creationId xmlns:p14="http://schemas.microsoft.com/office/powerpoint/2010/main" val="210204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397" y="869561"/>
            <a:ext cx="3826510" cy="627546"/>
          </a:xfrm>
          <a:solidFill>
            <a:schemeClr val="accent1"/>
          </a:solidFill>
          <a:ln>
            <a:solidFill>
              <a:schemeClr val="tx1"/>
            </a:solidFill>
          </a:ln>
        </p:spPr>
        <p:txBody>
          <a:bodyPr>
            <a:normAutofit/>
          </a:bodyPr>
          <a:lstStyle/>
          <a:p>
            <a:pPr algn="ctr"/>
            <a:r>
              <a:rPr lang="en-US" sz="2800" b="1" dirty="0">
                <a:solidFill>
                  <a:srgbClr val="0000FF"/>
                </a:solidFill>
                <a:latin typeface="Arial" panose="020B0604020202020204" pitchFamily="34" charset="0"/>
                <a:cs typeface="Arial" panose="020B0604020202020204" pitchFamily="34" charset="0"/>
              </a:rPr>
              <a:t>Mission Statement</a:t>
            </a:r>
          </a:p>
        </p:txBody>
      </p:sp>
      <p:sp>
        <p:nvSpPr>
          <p:cNvPr id="2" name="Content Placeholder 1"/>
          <p:cNvSpPr>
            <a:spLocks noGrp="1"/>
          </p:cNvSpPr>
          <p:nvPr>
            <p:ph idx="1"/>
          </p:nvPr>
        </p:nvSpPr>
        <p:spPr>
          <a:xfrm>
            <a:off x="735106" y="1703294"/>
            <a:ext cx="9612052" cy="5154705"/>
          </a:xfrm>
        </p:spPr>
        <p:txBody>
          <a:bodyPr>
            <a:normAutofit lnSpcReduction="10000"/>
          </a:bodyPr>
          <a:lstStyle/>
          <a:p>
            <a:pPr marL="0" indent="0">
              <a:buNone/>
            </a:pPr>
            <a:r>
              <a:rPr lang="en-US" sz="2600" b="1" dirty="0">
                <a:solidFill>
                  <a:schemeClr val="tx1"/>
                </a:solidFill>
              </a:rPr>
              <a:t>The Agency supports persons with developmental disabilities in living, learning, and working in their communities.</a:t>
            </a:r>
          </a:p>
          <a:p>
            <a:pPr>
              <a:buClrTx/>
              <a:buFont typeface="Courier New" panose="02070309020205020404" pitchFamily="49" charset="0"/>
              <a:buChar char="o"/>
            </a:pPr>
            <a:r>
              <a:rPr lang="en-US" sz="2600" dirty="0">
                <a:solidFill>
                  <a:schemeClr val="tx1"/>
                </a:solidFill>
              </a:rPr>
              <a:t>Autism</a:t>
            </a:r>
          </a:p>
          <a:p>
            <a:pPr>
              <a:buClrTx/>
              <a:buFont typeface="Courier New" panose="02070309020205020404" pitchFamily="49" charset="0"/>
              <a:buChar char="o"/>
            </a:pPr>
            <a:r>
              <a:rPr lang="en-US" sz="2600" dirty="0">
                <a:solidFill>
                  <a:schemeClr val="tx1"/>
                </a:solidFill>
              </a:rPr>
              <a:t>Cerebral palsy</a:t>
            </a:r>
          </a:p>
          <a:p>
            <a:pPr>
              <a:buClrTx/>
              <a:buFont typeface="Courier New" panose="02070309020205020404" pitchFamily="49" charset="0"/>
              <a:buChar char="o"/>
            </a:pPr>
            <a:r>
              <a:rPr lang="en-US" sz="2600" dirty="0">
                <a:solidFill>
                  <a:schemeClr val="tx1"/>
                </a:solidFill>
              </a:rPr>
              <a:t>Spina bifida</a:t>
            </a:r>
          </a:p>
          <a:p>
            <a:pPr>
              <a:buClrTx/>
              <a:buFont typeface="Courier New" panose="02070309020205020404" pitchFamily="49" charset="0"/>
              <a:buChar char="o"/>
            </a:pPr>
            <a:r>
              <a:rPr lang="en-US" sz="2600" dirty="0">
                <a:solidFill>
                  <a:schemeClr val="tx1"/>
                </a:solidFill>
              </a:rPr>
              <a:t>Intellectual disabilities</a:t>
            </a:r>
          </a:p>
          <a:p>
            <a:pPr>
              <a:buClrTx/>
              <a:buFont typeface="Courier New" panose="02070309020205020404" pitchFamily="49" charset="0"/>
              <a:buChar char="o"/>
            </a:pPr>
            <a:r>
              <a:rPr lang="en-US" sz="2600" dirty="0">
                <a:solidFill>
                  <a:schemeClr val="tx1"/>
                </a:solidFill>
              </a:rPr>
              <a:t>Down syndrome</a:t>
            </a:r>
          </a:p>
          <a:p>
            <a:pPr>
              <a:buClrTx/>
              <a:buFont typeface="Courier New" panose="02070309020205020404" pitchFamily="49" charset="0"/>
              <a:buChar char="o"/>
            </a:pPr>
            <a:r>
              <a:rPr lang="en-US" sz="2600" dirty="0">
                <a:solidFill>
                  <a:schemeClr val="tx1"/>
                </a:solidFill>
              </a:rPr>
              <a:t>Prader-Willi syndrome</a:t>
            </a:r>
          </a:p>
          <a:p>
            <a:pPr>
              <a:buClrTx/>
              <a:buFont typeface="Courier New" panose="02070309020205020404" pitchFamily="49" charset="0"/>
              <a:buChar char="o"/>
            </a:pPr>
            <a:r>
              <a:rPr lang="en-US" sz="2600" dirty="0">
                <a:solidFill>
                  <a:schemeClr val="tx1"/>
                </a:solidFill>
              </a:rPr>
              <a:t>Phelan-McDermid syndrome (effective July 1, 2016)</a:t>
            </a:r>
          </a:p>
          <a:p>
            <a:pPr>
              <a:buClrTx/>
              <a:buFont typeface="Courier New" panose="02070309020205020404" pitchFamily="49" charset="0"/>
              <a:buChar char="o"/>
            </a:pPr>
            <a:r>
              <a:rPr lang="en-US" sz="2600" dirty="0">
                <a:solidFill>
                  <a:schemeClr val="tx1"/>
                </a:solidFill>
              </a:rPr>
              <a:t>Children ages 3-5 who are at a high risk of a developmental disability</a:t>
            </a:r>
          </a:p>
          <a:p>
            <a:pPr>
              <a:buClrTx/>
              <a:buFont typeface="Wingdings" panose="05000000000000000000" pitchFamily="2" charset="2"/>
              <a:buChar char="§"/>
            </a:pPr>
            <a:endParaRPr lang="en-US" sz="24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812" y="125473"/>
            <a:ext cx="4744313" cy="1371634"/>
          </a:xfrm>
          <a:prstGeom prst="rect">
            <a:avLst/>
          </a:prstGeom>
        </p:spPr>
      </p:pic>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290" y="609600"/>
            <a:ext cx="7064943" cy="699436"/>
          </a:xfrm>
          <a:solidFill>
            <a:schemeClr val="accent1">
              <a:lumMod val="40000"/>
              <a:lumOff val="60000"/>
            </a:schemeClr>
          </a:solidFill>
          <a:ln>
            <a:solidFill>
              <a:schemeClr val="tx1"/>
            </a:solidFill>
          </a:ln>
        </p:spPr>
        <p:txBody>
          <a:bodyPr/>
          <a:lstStyle/>
          <a:p>
            <a:pPr algn="ctr"/>
            <a:r>
              <a:rPr lang="en-US" dirty="0">
                <a:solidFill>
                  <a:srgbClr val="0000FF"/>
                </a:solidFill>
                <a:latin typeface="Arial Black" panose="020B0A04020102020204" pitchFamily="34" charset="0"/>
              </a:rPr>
              <a:t>Contact Information</a:t>
            </a:r>
          </a:p>
        </p:txBody>
      </p:sp>
      <p:sp>
        <p:nvSpPr>
          <p:cNvPr id="3" name="Content Placeholder 2"/>
          <p:cNvSpPr>
            <a:spLocks noGrp="1"/>
          </p:cNvSpPr>
          <p:nvPr>
            <p:ph idx="1"/>
          </p:nvPr>
        </p:nvSpPr>
        <p:spPr>
          <a:xfrm>
            <a:off x="616017" y="1497105"/>
            <a:ext cx="9352736" cy="5360895"/>
          </a:xfrm>
        </p:spPr>
        <p:txBody>
          <a:bodyPr>
            <a:normAutofit fontScale="40000" lnSpcReduction="20000"/>
          </a:bodyPr>
          <a:lstStyle/>
          <a:p>
            <a:pPr marL="0" indent="0">
              <a:buNone/>
            </a:pPr>
            <a:endParaRPr lang="en-US" sz="2800" b="1" dirty="0">
              <a:latin typeface="Arial" panose="020B0604020202020204" pitchFamily="34" charset="0"/>
              <a:cs typeface="Arial" panose="020B0604020202020204" pitchFamily="34" charset="0"/>
            </a:endParaRPr>
          </a:p>
          <a:p>
            <a:pPr marL="0" indent="0">
              <a:buNone/>
            </a:pPr>
            <a:r>
              <a:rPr lang="en-US" sz="6000" b="1" dirty="0">
                <a:solidFill>
                  <a:schemeClr val="tx1"/>
                </a:solidFill>
                <a:latin typeface="Arial" panose="020B0604020202020204" pitchFamily="34" charset="0"/>
                <a:cs typeface="Arial" panose="020B0604020202020204" pitchFamily="34" charset="0"/>
              </a:rPr>
              <a:t>Meghan Murray</a:t>
            </a:r>
          </a:p>
          <a:p>
            <a:pPr marL="0" indent="0">
              <a:buNone/>
            </a:pPr>
            <a:r>
              <a:rPr lang="en-US" sz="5000" b="1" dirty="0">
                <a:solidFill>
                  <a:schemeClr val="tx1"/>
                </a:solidFill>
                <a:latin typeface="Arial" panose="020B0604020202020204" pitchFamily="34" charset="0"/>
                <a:cs typeface="Arial" panose="020B0604020202020204" pitchFamily="34" charset="0"/>
              </a:rPr>
              <a:t>Agency for Persons with Disabilities</a:t>
            </a:r>
          </a:p>
          <a:p>
            <a:pPr marL="0" indent="0">
              <a:buClrTx/>
              <a:buNone/>
            </a:pPr>
            <a:r>
              <a:rPr lang="en-US" sz="5000" dirty="0">
                <a:solidFill>
                  <a:schemeClr val="tx1"/>
                </a:solidFill>
              </a:rPr>
              <a:t>State Office Community Supports</a:t>
            </a:r>
          </a:p>
          <a:p>
            <a:pPr marL="0" indent="0">
              <a:buClrTx/>
              <a:buNone/>
            </a:pPr>
            <a:r>
              <a:rPr lang="en-US" sz="5000" dirty="0">
                <a:solidFill>
                  <a:schemeClr val="tx1"/>
                </a:solidFill>
              </a:rPr>
              <a:t>4030 Esplanade Way, Suite 380 Q, Tallahassee, FL 32399</a:t>
            </a:r>
          </a:p>
          <a:p>
            <a:pPr marL="0" indent="0">
              <a:buClrTx/>
              <a:buNone/>
            </a:pPr>
            <a:r>
              <a:rPr lang="en-US" sz="5000" dirty="0">
                <a:solidFill>
                  <a:schemeClr val="tx1"/>
                </a:solidFill>
              </a:rPr>
              <a:t>Office: 850-410-2876/Cell: 850-694-2325</a:t>
            </a:r>
          </a:p>
          <a:p>
            <a:pPr marL="0" indent="0">
              <a:buClrTx/>
              <a:buNone/>
            </a:pPr>
            <a:r>
              <a:rPr lang="en-US" sz="5000" dirty="0">
                <a:solidFill>
                  <a:schemeClr val="tx1"/>
                </a:solidFill>
              </a:rPr>
              <a:t>Email: Meghan.Murray@apdcares.org</a:t>
            </a:r>
          </a:p>
          <a:p>
            <a:pPr marL="0" indent="0">
              <a:buClrTx/>
              <a:buNone/>
            </a:pPr>
            <a:endParaRPr lang="en-US" sz="2000" dirty="0">
              <a:solidFill>
                <a:schemeClr val="tx1"/>
              </a:solidFill>
            </a:endParaRPr>
          </a:p>
          <a:p>
            <a:pPr marL="0" indent="0">
              <a:buNone/>
            </a:pPr>
            <a:r>
              <a:rPr lang="en-US" sz="6000" b="1" dirty="0">
                <a:solidFill>
                  <a:schemeClr val="tx1"/>
                </a:solidFill>
                <a:latin typeface="Arial" panose="020B0604020202020204" pitchFamily="34" charset="0"/>
                <a:cs typeface="Arial" panose="020B0604020202020204" pitchFamily="34" charset="0"/>
              </a:rPr>
              <a:t>Katrina Washington</a:t>
            </a:r>
          </a:p>
          <a:p>
            <a:pPr marL="0" indent="0">
              <a:buNone/>
            </a:pPr>
            <a:r>
              <a:rPr lang="en-US" sz="5100" b="1" dirty="0">
                <a:solidFill>
                  <a:schemeClr val="tx1"/>
                </a:solidFill>
                <a:latin typeface="Arial" panose="020B0604020202020204" pitchFamily="34" charset="0"/>
                <a:cs typeface="Arial" panose="020B0604020202020204" pitchFamily="34" charset="0"/>
              </a:rPr>
              <a:t>Agency for Persons with Disabilities</a:t>
            </a:r>
          </a:p>
          <a:p>
            <a:pPr marL="0" indent="0">
              <a:buClrTx/>
              <a:buNone/>
            </a:pPr>
            <a:r>
              <a:rPr lang="en-US" sz="5100" dirty="0">
                <a:solidFill>
                  <a:schemeClr val="tx1"/>
                </a:solidFill>
              </a:rPr>
              <a:t>State Office Community Supports &amp; Supported Employment</a:t>
            </a:r>
          </a:p>
          <a:p>
            <a:pPr marL="0" indent="0">
              <a:buClrTx/>
              <a:buNone/>
            </a:pPr>
            <a:r>
              <a:rPr lang="en-US" sz="5100" dirty="0">
                <a:solidFill>
                  <a:schemeClr val="tx1"/>
                </a:solidFill>
              </a:rPr>
              <a:t>160 Government Street, Suite 412, Pensacola, FL  32502</a:t>
            </a:r>
          </a:p>
          <a:p>
            <a:pPr marL="0" indent="0">
              <a:buClrTx/>
              <a:buNone/>
            </a:pPr>
            <a:r>
              <a:rPr lang="en-US" sz="5100" dirty="0">
                <a:solidFill>
                  <a:schemeClr val="tx1"/>
                </a:solidFill>
              </a:rPr>
              <a:t>Office: 850-595-8329/Cell: 850-556-5859</a:t>
            </a:r>
          </a:p>
          <a:p>
            <a:pPr marL="0" indent="0">
              <a:buClrTx/>
              <a:buNone/>
            </a:pPr>
            <a:r>
              <a:rPr lang="en-US" sz="5100" dirty="0">
                <a:solidFill>
                  <a:schemeClr val="tx1"/>
                </a:solidFill>
              </a:rPr>
              <a:t>Email: Katrina.Washington@apdcares.org </a:t>
            </a:r>
          </a:p>
          <a:p>
            <a:pPr marL="0" indent="0">
              <a:buNone/>
            </a:pPr>
            <a:endParaRPr 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6941" y="1497105"/>
            <a:ext cx="2439155" cy="2591083"/>
          </a:xfrm>
          <a:prstGeom prst="rect">
            <a:avLst/>
          </a:prstGeom>
        </p:spPr>
      </p:pic>
    </p:spTree>
    <p:extLst>
      <p:ext uri="{BB962C8B-B14F-4D97-AF65-F5344CB8AC3E}">
        <p14:creationId xmlns:p14="http://schemas.microsoft.com/office/powerpoint/2010/main" val="276707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048" y="2003611"/>
            <a:ext cx="3151654" cy="3343834"/>
          </a:xfrm>
          <a:prstGeom prst="rect">
            <a:avLst/>
          </a:prstGeom>
        </p:spPr>
      </p:pic>
      <p:sp>
        <p:nvSpPr>
          <p:cNvPr id="4" name="Title 3"/>
          <p:cNvSpPr txBox="1">
            <a:spLocks/>
          </p:cNvSpPr>
          <p:nvPr/>
        </p:nvSpPr>
        <p:spPr>
          <a:xfrm>
            <a:off x="3541059" y="3110752"/>
            <a:ext cx="5387788" cy="112955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b="1" dirty="0">
                <a:solidFill>
                  <a:srgbClr val="0000FF"/>
                </a:solidFill>
                <a:cs typeface="Arial" panose="020B0604020202020204" pitchFamily="34" charset="0"/>
              </a:rPr>
              <a:t>Thank You!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074" y="0"/>
            <a:ext cx="5251260" cy="1799729"/>
          </a:xfrm>
          <a:prstGeom prst="rect">
            <a:avLst/>
          </a:prstGeom>
        </p:spPr>
      </p:pic>
    </p:spTree>
    <p:extLst>
      <p:ext uri="{BB962C8B-B14F-4D97-AF65-F5344CB8AC3E}">
        <p14:creationId xmlns:p14="http://schemas.microsoft.com/office/powerpoint/2010/main" val="252912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t;strong&gt;Challenge Clip Art&lt;/strong&gt; Free | Clipart Panda - Free Clipart Images"/>
          <p:cNvPicPr>
            <a:picLocks noChangeAspect="1"/>
          </p:cNvPicPr>
          <p:nvPr/>
        </p:nvPicPr>
        <p:blipFill rotWithShape="1">
          <a:blip r:embed="rId2" cstate="print">
            <a:extLst>
              <a:ext uri="{28A0092B-C50C-407E-A947-70E740481C1C}">
                <a14:useLocalDpi xmlns:a14="http://schemas.microsoft.com/office/drawing/2010/main" val="0"/>
              </a:ext>
            </a:extLst>
          </a:blip>
          <a:srcRect b="10033"/>
          <a:stretch/>
        </p:blipFill>
        <p:spPr>
          <a:xfrm>
            <a:off x="3594323" y="1892968"/>
            <a:ext cx="4956120" cy="4560838"/>
          </a:xfrm>
          <a:prstGeom prst="rect">
            <a:avLst/>
          </a:prstGeom>
        </p:spPr>
      </p:pic>
      <p:sp>
        <p:nvSpPr>
          <p:cNvPr id="4" name="Title 3"/>
          <p:cNvSpPr>
            <a:spLocks noGrp="1"/>
          </p:cNvSpPr>
          <p:nvPr>
            <p:ph type="title"/>
          </p:nvPr>
        </p:nvSpPr>
        <p:spPr>
          <a:xfrm>
            <a:off x="8021" y="313815"/>
            <a:ext cx="9240254" cy="889343"/>
          </a:xfrm>
          <a:solidFill>
            <a:schemeClr val="bg1"/>
          </a:solidFill>
          <a:ln>
            <a:solidFill>
              <a:schemeClr val="bg1"/>
            </a:solidFill>
          </a:ln>
        </p:spPr>
        <p:txBody>
          <a:bodyPr>
            <a:normAutofit fontScale="90000"/>
          </a:bodyPr>
          <a:lstStyle/>
          <a:p>
            <a:pPr algn="ctr"/>
            <a:r>
              <a:rPr lang="en-US" b="1" dirty="0">
                <a:solidFill>
                  <a:srgbClr val="0000FF"/>
                </a:solidFill>
                <a:latin typeface="Arial" panose="020B0604020202020204" pitchFamily="34" charset="0"/>
                <a:cs typeface="Arial" panose="020B0604020202020204" pitchFamily="34" charset="0"/>
              </a:rPr>
              <a:t> </a:t>
            </a:r>
            <a:r>
              <a:rPr lang="en-US" sz="3100" b="1" dirty="0">
                <a:solidFill>
                  <a:srgbClr val="0000FF"/>
                </a:solidFill>
                <a:latin typeface="Arial Black" panose="020B0A04020102020204" pitchFamily="34" charset="0"/>
                <a:cs typeface="Arial" panose="020B0604020202020204" pitchFamily="34" charset="0"/>
              </a:rPr>
              <a:t>Are You Ready to Challenge Yourself and        </a:t>
            </a:r>
            <a:br>
              <a:rPr lang="en-US" sz="3100" b="1" dirty="0">
                <a:solidFill>
                  <a:srgbClr val="0000FF"/>
                </a:solidFill>
                <a:latin typeface="Arial Black" panose="020B0A04020102020204" pitchFamily="34" charset="0"/>
                <a:cs typeface="Arial" panose="020B0604020202020204" pitchFamily="34" charset="0"/>
              </a:rPr>
            </a:br>
            <a:r>
              <a:rPr lang="en-US" sz="3100" b="1" dirty="0">
                <a:solidFill>
                  <a:srgbClr val="0000FF"/>
                </a:solidFill>
                <a:latin typeface="Arial Black" panose="020B0A04020102020204" pitchFamily="34" charset="0"/>
                <a:cs typeface="Arial" panose="020B0604020202020204" pitchFamily="34" charset="0"/>
              </a:rPr>
              <a:t>        Demonstrate Your Abilities?</a:t>
            </a:r>
          </a:p>
        </p:txBody>
      </p:sp>
      <p:pic>
        <p:nvPicPr>
          <p:cNvPr id="6" name="Picture 5" descr="challenges currently the biggest challenges in blueprinting revolv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 y="1203158"/>
            <a:ext cx="8398041" cy="6898104"/>
          </a:xfrm>
          <a:prstGeom prst="rect">
            <a:avLst/>
          </a:prstGeom>
        </p:spPr>
      </p:pic>
      <p:sp>
        <p:nvSpPr>
          <p:cNvPr id="7" name="TextBox 6"/>
          <p:cNvSpPr txBox="1"/>
          <p:nvPr/>
        </p:nvSpPr>
        <p:spPr>
          <a:xfrm>
            <a:off x="4207041" y="3848158"/>
            <a:ext cx="7170821" cy="2862322"/>
          </a:xfrm>
          <a:prstGeom prst="rect">
            <a:avLst/>
          </a:prstGeom>
          <a:noFill/>
        </p:spPr>
        <p:txBody>
          <a:bodyPr wrap="square" rtlCol="0">
            <a:spAutoFit/>
          </a:bodyPr>
          <a:lstStyle/>
          <a:p>
            <a:pPr marL="571500" indent="-571500">
              <a:buFont typeface="Arial" panose="020B0604020202020204" pitchFamily="34" charset="0"/>
              <a:buChar char="•"/>
            </a:pPr>
            <a:r>
              <a:rPr lang="en-US" sz="3600" b="1" dirty="0"/>
              <a:t>Employment</a:t>
            </a:r>
          </a:p>
          <a:p>
            <a:pPr marL="571500" indent="-571500">
              <a:buFont typeface="Arial" panose="020B0604020202020204" pitchFamily="34" charset="0"/>
              <a:buChar char="•"/>
            </a:pPr>
            <a:endParaRPr lang="en-US" sz="3600" b="1" dirty="0"/>
          </a:p>
          <a:p>
            <a:pPr marL="571500" indent="-571500">
              <a:buFont typeface="Arial" panose="020B0604020202020204" pitchFamily="34" charset="0"/>
              <a:buChar char="•"/>
            </a:pPr>
            <a:r>
              <a:rPr lang="en-US" sz="3600" b="1" dirty="0"/>
              <a:t>Diversity &amp; Inclusion</a:t>
            </a:r>
          </a:p>
          <a:p>
            <a:pPr marL="571500" indent="-571500">
              <a:buFont typeface="Arial" panose="020B0604020202020204" pitchFamily="34" charset="0"/>
              <a:buChar char="•"/>
            </a:pPr>
            <a:endParaRPr lang="en-US" sz="3600" b="1" dirty="0"/>
          </a:p>
          <a:p>
            <a:pPr marL="571500" indent="-571500">
              <a:buFont typeface="Arial" panose="020B0604020202020204" pitchFamily="34" charset="0"/>
              <a:buChar char="•"/>
            </a:pPr>
            <a:r>
              <a:rPr lang="en-US" sz="3600" b="1" dirty="0"/>
              <a:t>Self-advocacy</a:t>
            </a:r>
          </a:p>
        </p:txBody>
      </p:sp>
    </p:spTree>
    <p:extLst>
      <p:ext uri="{BB962C8B-B14F-4D97-AF65-F5344CB8AC3E}">
        <p14:creationId xmlns:p14="http://schemas.microsoft.com/office/powerpoint/2010/main" val="27036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830" y="1110208"/>
            <a:ext cx="2844170" cy="4055349"/>
          </a:xfrm>
          <a:prstGeom prst="rect">
            <a:avLst/>
          </a:prstGeom>
        </p:spPr>
      </p:pic>
      <p:sp>
        <p:nvSpPr>
          <p:cNvPr id="3" name="Title 2"/>
          <p:cNvSpPr>
            <a:spLocks noGrp="1"/>
          </p:cNvSpPr>
          <p:nvPr>
            <p:ph type="title"/>
          </p:nvPr>
        </p:nvSpPr>
        <p:spPr>
          <a:xfrm>
            <a:off x="0" y="0"/>
            <a:ext cx="12192000" cy="1110209"/>
          </a:xfrm>
          <a:solidFill>
            <a:schemeClr val="bg1"/>
          </a:solidFill>
          <a:ln>
            <a:solidFill>
              <a:schemeClr val="bg1"/>
            </a:solidFill>
          </a:ln>
        </p:spPr>
        <p:txBody>
          <a:bodyPr>
            <a:noAutofit/>
          </a:bodyPr>
          <a:lstStyle/>
          <a:p>
            <a:pPr algn="ctr"/>
            <a:br>
              <a:rPr lang="en-US" sz="2000" dirty="0">
                <a:solidFill>
                  <a:srgbClr val="0000FF"/>
                </a:solidFill>
                <a:latin typeface="Arial Black" panose="020B0A04020102020204" pitchFamily="34" charset="0"/>
              </a:rPr>
            </a:br>
            <a:r>
              <a:rPr lang="en-US" sz="2800" b="1" dirty="0">
                <a:solidFill>
                  <a:srgbClr val="0000FF"/>
                </a:solidFill>
                <a:latin typeface="Arial Black" panose="020B0A04020102020204" pitchFamily="34" charset="0"/>
              </a:rPr>
              <a:t>Real Facts and Real Numbers about the Workforce</a:t>
            </a:r>
          </a:p>
        </p:txBody>
      </p:sp>
      <p:sp>
        <p:nvSpPr>
          <p:cNvPr id="4" name="Content Placeholder 3"/>
          <p:cNvSpPr>
            <a:spLocks noGrp="1"/>
          </p:cNvSpPr>
          <p:nvPr>
            <p:ph idx="1"/>
          </p:nvPr>
        </p:nvSpPr>
        <p:spPr>
          <a:xfrm>
            <a:off x="355758" y="917703"/>
            <a:ext cx="8992072" cy="5387789"/>
          </a:xfrm>
        </p:spPr>
        <p:txBody>
          <a:bodyPr>
            <a:normAutofit/>
          </a:bodyPr>
          <a:lstStyle/>
          <a:p>
            <a:pPr marL="0" indent="0">
              <a:buClr>
                <a:schemeClr val="tx1"/>
              </a:buClr>
              <a:buNone/>
            </a:pPr>
            <a:r>
              <a:rPr lang="en-US" sz="2800" b="1" dirty="0">
                <a:solidFill>
                  <a:schemeClr val="tx1"/>
                </a:solidFill>
              </a:rPr>
              <a:t>National Employment Rates for Persons with Disabilities and Without Disabilities</a:t>
            </a:r>
            <a:br>
              <a:rPr lang="en-US" sz="2800" b="1" dirty="0">
                <a:solidFill>
                  <a:schemeClr val="tx1"/>
                </a:solidFill>
              </a:rPr>
            </a:br>
            <a:r>
              <a:rPr lang="en-US" sz="2800" b="1" dirty="0">
                <a:solidFill>
                  <a:schemeClr val="tx1"/>
                </a:solidFill>
              </a:rPr>
              <a:t> </a:t>
            </a:r>
            <a:endParaRPr lang="en-US" sz="2800" b="1" dirty="0">
              <a:solidFill>
                <a:schemeClr val="tx1"/>
              </a:solidFill>
              <a:cs typeface="Arial" panose="020B0604020202020204" pitchFamily="34" charset="0"/>
            </a:endParaRPr>
          </a:p>
          <a:p>
            <a:pPr>
              <a:buClr>
                <a:schemeClr val="tx1"/>
              </a:buClr>
              <a:buFont typeface="Courier New" panose="02070309020205020404" pitchFamily="49" charset="0"/>
              <a:buChar char="o"/>
            </a:pPr>
            <a:r>
              <a:rPr lang="en-US" sz="2800" dirty="0">
                <a:solidFill>
                  <a:schemeClr val="tx1"/>
                </a:solidFill>
              </a:rPr>
              <a:t>34.4% of individuals with a disability are working</a:t>
            </a:r>
          </a:p>
          <a:p>
            <a:pPr>
              <a:buClr>
                <a:schemeClr val="tx1"/>
              </a:buClr>
              <a:buFont typeface="Courier New" panose="02070309020205020404" pitchFamily="49" charset="0"/>
              <a:buChar char="o"/>
            </a:pPr>
            <a:r>
              <a:rPr lang="en-US" sz="2800" dirty="0">
                <a:solidFill>
                  <a:schemeClr val="tx1"/>
                </a:solidFill>
              </a:rPr>
              <a:t>75.4% of individuals without a disability are working</a:t>
            </a:r>
          </a:p>
          <a:p>
            <a:pPr marL="0" indent="0">
              <a:buClr>
                <a:schemeClr val="tx1"/>
              </a:buClr>
              <a:buNone/>
            </a:pPr>
            <a:endParaRPr lang="en-US" sz="2400" dirty="0"/>
          </a:p>
          <a:p>
            <a:pPr marL="0" indent="0">
              <a:buClr>
                <a:schemeClr val="tx1"/>
              </a:buClr>
              <a:buNone/>
            </a:pPr>
            <a:r>
              <a:rPr lang="en-US" sz="2800" b="1" dirty="0">
                <a:solidFill>
                  <a:schemeClr val="tx1"/>
                </a:solidFill>
              </a:rPr>
              <a:t>State of Florida Rates for Persons with Disabilities and Without Disabilities</a:t>
            </a:r>
          </a:p>
          <a:p>
            <a:pPr>
              <a:buClr>
                <a:schemeClr val="tx1"/>
              </a:buClr>
              <a:buFont typeface="Courier New" panose="02070309020205020404" pitchFamily="49" charset="0"/>
              <a:buChar char="o"/>
            </a:pPr>
            <a:r>
              <a:rPr lang="en-US" sz="2800" dirty="0">
                <a:solidFill>
                  <a:schemeClr val="tx1"/>
                </a:solidFill>
                <a:cs typeface="Arial" panose="020B0604020202020204" pitchFamily="34" charset="0"/>
              </a:rPr>
              <a:t>39.1% of individuals with a disability are working</a:t>
            </a:r>
          </a:p>
          <a:p>
            <a:pPr>
              <a:buClr>
                <a:schemeClr val="tx1"/>
              </a:buClr>
              <a:buFont typeface="Courier New" panose="02070309020205020404" pitchFamily="49" charset="0"/>
              <a:buChar char="o"/>
            </a:pPr>
            <a:r>
              <a:rPr lang="en-US" sz="2800" dirty="0">
                <a:solidFill>
                  <a:schemeClr val="tx1"/>
                </a:solidFill>
                <a:cs typeface="Arial" panose="020B0604020202020204" pitchFamily="34" charset="0"/>
              </a:rPr>
              <a:t>77.7% of individuals without a disability are working</a:t>
            </a:r>
          </a:p>
          <a:p>
            <a:pPr marL="0" indent="0">
              <a:buClr>
                <a:schemeClr val="tx1"/>
              </a:buClr>
              <a:buNone/>
            </a:pPr>
            <a:endParaRPr lang="en-US" b="1" dirty="0">
              <a:solidFill>
                <a:srgbClr val="0000FF"/>
              </a:solidFill>
            </a:endParaRPr>
          </a:p>
          <a:p>
            <a:pPr marL="0" indent="0">
              <a:buClr>
                <a:schemeClr val="tx1"/>
              </a:buClr>
              <a:buNone/>
            </a:pPr>
            <a:endParaRPr lang="en-US" sz="1400" i="1" dirty="0"/>
          </a:p>
        </p:txBody>
      </p:sp>
    </p:spTree>
    <p:extLst>
      <p:ext uri="{BB962C8B-B14F-4D97-AF65-F5344CB8AC3E}">
        <p14:creationId xmlns:p14="http://schemas.microsoft.com/office/powerpoint/2010/main" val="428456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8596668" cy="898358"/>
          </a:xfrm>
        </p:spPr>
        <p:txBody>
          <a:bodyPr>
            <a:normAutofit/>
          </a:bodyPr>
          <a:lstStyle/>
          <a:p>
            <a:pPr algn="ctr"/>
            <a:r>
              <a:rPr lang="en-US" sz="4000" b="1" dirty="0">
                <a:solidFill>
                  <a:srgbClr val="0000FF"/>
                </a:solidFill>
              </a:rPr>
              <a:t>Employment on a National Level</a:t>
            </a:r>
          </a:p>
        </p:txBody>
      </p:sp>
      <p:sp>
        <p:nvSpPr>
          <p:cNvPr id="3" name="Content Placeholder 2"/>
          <p:cNvSpPr>
            <a:spLocks noGrp="1"/>
          </p:cNvSpPr>
          <p:nvPr>
            <p:ph idx="1"/>
          </p:nvPr>
        </p:nvSpPr>
        <p:spPr>
          <a:xfrm>
            <a:off x="677333" y="1507959"/>
            <a:ext cx="9018927" cy="3880773"/>
          </a:xfrm>
        </p:spPr>
        <p:txBody>
          <a:bodyPr>
            <a:normAutofit fontScale="92500" lnSpcReduction="20000"/>
          </a:bodyPr>
          <a:lstStyle/>
          <a:p>
            <a:pPr marL="0" indent="0">
              <a:buNone/>
            </a:pPr>
            <a:r>
              <a:rPr lang="en-US" sz="3600" dirty="0">
                <a:solidFill>
                  <a:schemeClr val="tx1"/>
                </a:solidFill>
              </a:rPr>
              <a:t>At the national level, there was a 41% employment difference between the two groups. At the State of Florida level, there was a 43.3% employment difference between the two groups.  </a:t>
            </a:r>
          </a:p>
          <a:p>
            <a:pPr marL="0" indent="0">
              <a:buNone/>
            </a:pPr>
            <a:r>
              <a:rPr lang="en-US" sz="3600" dirty="0">
                <a:solidFill>
                  <a:schemeClr val="tx1"/>
                </a:solidFill>
              </a:rPr>
              <a:t> </a:t>
            </a:r>
          </a:p>
          <a:p>
            <a:pPr marL="0" indent="0">
              <a:buNone/>
            </a:pPr>
            <a:r>
              <a:rPr lang="en-US" sz="3600" dirty="0">
                <a:solidFill>
                  <a:schemeClr val="tx1"/>
                </a:solidFill>
              </a:rPr>
              <a:t>Source: Compendium and the Annual American Community Survey (ACS), 2015.</a:t>
            </a:r>
          </a:p>
          <a:p>
            <a:endParaRPr lang="en-US" dirty="0"/>
          </a:p>
        </p:txBody>
      </p:sp>
    </p:spTree>
    <p:extLst>
      <p:ext uri="{BB962C8B-B14F-4D97-AF65-F5344CB8AC3E}">
        <p14:creationId xmlns:p14="http://schemas.microsoft.com/office/powerpoint/2010/main" val="49944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2986" y="1333832"/>
            <a:ext cx="8873639" cy="928105"/>
          </a:xfrm>
        </p:spPr>
        <p:txBody>
          <a:bodyPr>
            <a:noAutofit/>
          </a:bodyPr>
          <a:lstStyle/>
          <a:p>
            <a:pPr algn="ctr"/>
            <a:r>
              <a:rPr lang="en-US" sz="2800" b="1" dirty="0">
                <a:solidFill>
                  <a:srgbClr val="0000FF"/>
                </a:solidFill>
                <a:latin typeface="Arial Black" panose="020B0A04020102020204" pitchFamily="34" charset="0"/>
                <a:cs typeface="Arial" panose="020B0604020202020204" pitchFamily="34" charset="0"/>
              </a:rPr>
              <a:t>Connecting Individuals with </a:t>
            </a:r>
            <a:br>
              <a:rPr lang="en-US" sz="2800" b="1" dirty="0">
                <a:solidFill>
                  <a:srgbClr val="0000FF"/>
                </a:solidFill>
                <a:latin typeface="Arial Black" panose="020B0A04020102020204" pitchFamily="34" charset="0"/>
                <a:cs typeface="Arial" panose="020B0604020202020204" pitchFamily="34" charset="0"/>
              </a:rPr>
            </a:br>
            <a:r>
              <a:rPr lang="en-US" sz="2800" b="1" dirty="0">
                <a:solidFill>
                  <a:srgbClr val="0000FF"/>
                </a:solidFill>
                <a:latin typeface="Arial Black" panose="020B0A04020102020204" pitchFamily="34" charset="0"/>
                <a:cs typeface="Arial" panose="020B0604020202020204" pitchFamily="34" charset="0"/>
              </a:rPr>
              <a:t>Developmental Disabilities to APD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091" y="3463164"/>
            <a:ext cx="2706826" cy="1779825"/>
          </a:xfrm>
          <a:prstGeom prst="rect">
            <a:avLst/>
          </a:prstGeom>
        </p:spPr>
      </p:pic>
      <p:sp>
        <p:nvSpPr>
          <p:cNvPr id="2" name="Content Placeholder 1"/>
          <p:cNvSpPr>
            <a:spLocks noGrp="1"/>
          </p:cNvSpPr>
          <p:nvPr>
            <p:ph idx="1"/>
          </p:nvPr>
        </p:nvSpPr>
        <p:spPr>
          <a:xfrm>
            <a:off x="770021" y="2406435"/>
            <a:ext cx="9063790" cy="4186869"/>
          </a:xfrm>
        </p:spPr>
        <p:txBody>
          <a:bodyPr>
            <a:normAutofit lnSpcReduction="10000"/>
          </a:bodyPr>
          <a:lstStyle/>
          <a:p>
            <a:pPr>
              <a:buClrTx/>
              <a:buFont typeface="Courier New" panose="02070309020205020404" pitchFamily="49" charset="0"/>
              <a:buChar char="o"/>
            </a:pPr>
            <a:r>
              <a:rPr lang="en-US" sz="2400" dirty="0">
                <a:solidFill>
                  <a:schemeClr val="tx1"/>
                </a:solidFill>
              </a:rPr>
              <a:t>Connect individuals to APD as soon as possible</a:t>
            </a:r>
          </a:p>
          <a:p>
            <a:pPr>
              <a:buClrTx/>
              <a:buFont typeface="Courier New" panose="02070309020205020404" pitchFamily="49" charset="0"/>
              <a:buChar char="o"/>
            </a:pPr>
            <a:r>
              <a:rPr lang="en-US" sz="2400" dirty="0">
                <a:solidFill>
                  <a:schemeClr val="tx1"/>
                </a:solidFill>
              </a:rPr>
              <a:t>Apply for services by submitting an online application to the local APD office in your area</a:t>
            </a:r>
          </a:p>
          <a:p>
            <a:pPr>
              <a:buClrTx/>
              <a:buFont typeface="Courier New" panose="02070309020205020404" pitchFamily="49" charset="0"/>
              <a:buChar char="o"/>
            </a:pPr>
            <a:r>
              <a:rPr lang="en-US" sz="2400" dirty="0">
                <a:solidFill>
                  <a:schemeClr val="tx1"/>
                </a:solidFill>
              </a:rPr>
              <a:t>Applications can be found at </a:t>
            </a:r>
            <a:r>
              <a:rPr lang="en-US" sz="2400" u="sng" dirty="0">
                <a:solidFill>
                  <a:schemeClr val="tx1"/>
                </a:solidFill>
              </a:rPr>
              <a:t>www.apdcares.org/customers/applications/</a:t>
            </a:r>
            <a:endParaRPr lang="en-US" sz="2400" dirty="0">
              <a:solidFill>
                <a:schemeClr val="tx1"/>
              </a:solidFill>
            </a:endParaRPr>
          </a:p>
          <a:p>
            <a:pPr>
              <a:buClrTx/>
              <a:buFont typeface="Courier New" panose="02070309020205020404" pitchFamily="49" charset="0"/>
              <a:buChar char="o"/>
            </a:pPr>
            <a:r>
              <a:rPr lang="en-US" sz="2400" dirty="0">
                <a:solidFill>
                  <a:schemeClr val="tx1"/>
                </a:solidFill>
              </a:rPr>
              <a:t>Contact your local APD office for questions and the application process</a:t>
            </a:r>
          </a:p>
          <a:p>
            <a:pPr>
              <a:buClrTx/>
              <a:buFont typeface="Courier New" panose="02070309020205020404" pitchFamily="49" charset="0"/>
              <a:buChar char="o"/>
            </a:pPr>
            <a:r>
              <a:rPr lang="en-US" sz="2400" dirty="0">
                <a:solidFill>
                  <a:schemeClr val="tx1"/>
                </a:solidFill>
              </a:rPr>
              <a:t>Documentation of a developmental disability may include, but is not limited to school records, testing, or medical records</a:t>
            </a:r>
          </a:p>
          <a:p>
            <a:pPr marL="0" indent="0">
              <a:buNone/>
            </a:pPr>
            <a:endParaRPr lang="en-US" sz="2400" dirty="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380" y="106732"/>
            <a:ext cx="4692508" cy="1082602"/>
          </a:xfrm>
          <a:prstGeom prst="rect">
            <a:avLst/>
          </a:prstGeom>
        </p:spPr>
      </p:pic>
    </p:spTree>
    <p:extLst>
      <p:ext uri="{BB962C8B-B14F-4D97-AF65-F5344CB8AC3E}">
        <p14:creationId xmlns:p14="http://schemas.microsoft.com/office/powerpoint/2010/main" val="11533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33" y="290648"/>
            <a:ext cx="9237044" cy="779930"/>
          </a:xfrm>
          <a:solidFill>
            <a:srgbClr val="00CCFF"/>
          </a:solidFill>
        </p:spPr>
        <p:txBody>
          <a:bodyPr>
            <a:normAutofit/>
          </a:bodyPr>
          <a:lstStyle/>
          <a:p>
            <a:pPr algn="ctr"/>
            <a:r>
              <a:rPr lang="en-US" sz="2400" dirty="0">
                <a:solidFill>
                  <a:srgbClr val="0000FF"/>
                </a:solidFill>
                <a:latin typeface="Arial Black" panose="020B0A04020102020204" pitchFamily="34" charset="0"/>
              </a:rPr>
              <a:t>The Competitive Edge in the 21</a:t>
            </a:r>
            <a:r>
              <a:rPr lang="en-US" sz="2400" baseline="30000" dirty="0">
                <a:solidFill>
                  <a:srgbClr val="0000FF"/>
                </a:solidFill>
                <a:latin typeface="Arial Black" panose="020B0A04020102020204" pitchFamily="34" charset="0"/>
              </a:rPr>
              <a:t>st</a:t>
            </a:r>
            <a:r>
              <a:rPr lang="en-US" sz="2400" dirty="0">
                <a:solidFill>
                  <a:srgbClr val="0000FF"/>
                </a:solidFill>
                <a:latin typeface="Arial Black" panose="020B0A04020102020204" pitchFamily="34" charset="0"/>
              </a:rPr>
              <a:t> Century Workforce</a:t>
            </a:r>
          </a:p>
        </p:txBody>
      </p:sp>
      <p:sp>
        <p:nvSpPr>
          <p:cNvPr id="6" name="Content Placeholder 5"/>
          <p:cNvSpPr>
            <a:spLocks noGrp="1"/>
          </p:cNvSpPr>
          <p:nvPr>
            <p:ph sz="quarter" idx="4"/>
          </p:nvPr>
        </p:nvSpPr>
        <p:spPr>
          <a:xfrm>
            <a:off x="433137" y="1070578"/>
            <a:ext cx="8970840" cy="5458560"/>
          </a:xfrm>
        </p:spPr>
        <p:txBody>
          <a:bodyPr>
            <a:normAutofit fontScale="92500" lnSpcReduction="10000"/>
          </a:bodyPr>
          <a:lstStyle/>
          <a:p>
            <a:pPr marL="0" indent="0">
              <a:buNone/>
            </a:pPr>
            <a:r>
              <a:rPr lang="en-US" sz="2600" b="1" dirty="0">
                <a:solidFill>
                  <a:srgbClr val="0000FF"/>
                </a:solidFill>
              </a:rPr>
              <a:t>Employers view soft skills as even more important to work readiness for the 21</a:t>
            </a:r>
            <a:r>
              <a:rPr lang="en-US" sz="2600" b="1" baseline="30000" dirty="0">
                <a:solidFill>
                  <a:srgbClr val="0000FF"/>
                </a:solidFill>
              </a:rPr>
              <a:t>st</a:t>
            </a:r>
            <a:r>
              <a:rPr lang="en-US" sz="2600" b="1" dirty="0">
                <a:solidFill>
                  <a:srgbClr val="0000FF"/>
                </a:solidFill>
              </a:rPr>
              <a:t> century:</a:t>
            </a:r>
          </a:p>
          <a:p>
            <a:pPr>
              <a:buClr>
                <a:schemeClr val="tx1"/>
              </a:buClr>
              <a:buFont typeface="Courier New" panose="02070309020205020404" pitchFamily="49" charset="0"/>
              <a:buChar char="o"/>
            </a:pPr>
            <a:r>
              <a:rPr lang="en-US" sz="2600" b="1" dirty="0">
                <a:solidFill>
                  <a:schemeClr val="tx1"/>
                </a:solidFill>
              </a:rPr>
              <a:t>Networking</a:t>
            </a:r>
            <a:r>
              <a:rPr lang="en-US" sz="2600" dirty="0">
                <a:solidFill>
                  <a:schemeClr val="tx1"/>
                </a:solidFill>
              </a:rPr>
              <a:t> – Being able to reach out to people beyond the ones you know; engaging new employers</a:t>
            </a:r>
          </a:p>
          <a:p>
            <a:pPr>
              <a:buClr>
                <a:schemeClr val="tx1"/>
              </a:buClr>
              <a:buFont typeface="Courier New" panose="02070309020205020404" pitchFamily="49" charset="0"/>
              <a:buChar char="o"/>
            </a:pPr>
            <a:r>
              <a:rPr lang="en-US" sz="2600" b="1" dirty="0">
                <a:solidFill>
                  <a:schemeClr val="tx1"/>
                </a:solidFill>
              </a:rPr>
              <a:t>Enthusiasm</a:t>
            </a:r>
            <a:r>
              <a:rPr lang="en-US" sz="2600" dirty="0">
                <a:solidFill>
                  <a:schemeClr val="tx1"/>
                </a:solidFill>
              </a:rPr>
              <a:t> – Being excited about the job and being able to express why you would be a good employee</a:t>
            </a:r>
          </a:p>
          <a:p>
            <a:pPr>
              <a:buClr>
                <a:schemeClr val="tx1"/>
              </a:buClr>
              <a:buFont typeface="Courier New" panose="02070309020205020404" pitchFamily="49" charset="0"/>
              <a:buChar char="o"/>
            </a:pPr>
            <a:r>
              <a:rPr lang="en-US" sz="2600" b="1" dirty="0">
                <a:solidFill>
                  <a:schemeClr val="tx1"/>
                </a:solidFill>
              </a:rPr>
              <a:t>Professionalism</a:t>
            </a:r>
            <a:r>
              <a:rPr lang="en-US" sz="2600" dirty="0">
                <a:solidFill>
                  <a:schemeClr val="tx1"/>
                </a:solidFill>
              </a:rPr>
              <a:t> – Make sure your resume is dressed to impress and tailored for the job; dress appropriately for work</a:t>
            </a:r>
          </a:p>
          <a:p>
            <a:pPr>
              <a:buClr>
                <a:schemeClr val="tx1"/>
              </a:buClr>
              <a:buFont typeface="Courier New" panose="02070309020205020404" pitchFamily="49" charset="0"/>
              <a:buChar char="o"/>
            </a:pPr>
            <a:r>
              <a:rPr lang="en-US" sz="2600" b="1" dirty="0">
                <a:solidFill>
                  <a:schemeClr val="tx1"/>
                </a:solidFill>
              </a:rPr>
              <a:t>Communications Skills </a:t>
            </a:r>
            <a:r>
              <a:rPr lang="en-US" sz="2600" dirty="0">
                <a:solidFill>
                  <a:schemeClr val="tx1"/>
                </a:solidFill>
              </a:rPr>
              <a:t>– Learn how and when to share your concerns in the workplace; self-advocacy is the key</a:t>
            </a:r>
          </a:p>
          <a:p>
            <a:pPr>
              <a:buClr>
                <a:schemeClr val="tx1"/>
              </a:buClr>
              <a:buFont typeface="Courier New" panose="02070309020205020404" pitchFamily="49" charset="0"/>
              <a:buChar char="o"/>
            </a:pPr>
            <a:r>
              <a:rPr lang="en-US" sz="2600" b="1" dirty="0">
                <a:solidFill>
                  <a:schemeClr val="tx1"/>
                </a:solidFill>
              </a:rPr>
              <a:t>Teamwork</a:t>
            </a:r>
            <a:r>
              <a:rPr lang="en-US" sz="2600" dirty="0">
                <a:solidFill>
                  <a:schemeClr val="tx1"/>
                </a:solidFill>
              </a:rPr>
              <a:t> – Successful businesses rely on team players and those who are able to work independently</a:t>
            </a:r>
          </a:p>
          <a:p>
            <a:pPr>
              <a:buClr>
                <a:schemeClr val="tx1"/>
              </a:buClr>
            </a:pPr>
            <a:endParaRPr lang="en-US" b="1" dirty="0">
              <a:solidFill>
                <a:srgbClr val="0000FF"/>
              </a:solidFill>
            </a:endParaRP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010274" y="2009276"/>
            <a:ext cx="2053389" cy="2675019"/>
          </a:xfrm>
        </p:spPr>
      </p:pic>
    </p:spTree>
    <p:extLst>
      <p:ext uri="{BB962C8B-B14F-4D97-AF65-F5344CB8AC3E}">
        <p14:creationId xmlns:p14="http://schemas.microsoft.com/office/powerpoint/2010/main" val="154275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686" y="225277"/>
            <a:ext cx="7875508" cy="618565"/>
          </a:xfrm>
          <a:solidFill>
            <a:schemeClr val="accent1">
              <a:lumMod val="40000"/>
              <a:lumOff val="60000"/>
            </a:schemeClr>
          </a:solidFill>
          <a:ln>
            <a:solidFill>
              <a:schemeClr val="tx1"/>
            </a:solidFill>
          </a:ln>
        </p:spPr>
        <p:txBody>
          <a:bodyPr>
            <a:normAutofit fontScale="90000"/>
          </a:bodyPr>
          <a:lstStyle/>
          <a:p>
            <a:pPr algn="ctr"/>
            <a:r>
              <a:rPr lang="en-US" dirty="0"/>
              <a:t> </a:t>
            </a:r>
            <a:r>
              <a:rPr lang="en-US" b="1" dirty="0">
                <a:solidFill>
                  <a:srgbClr val="0000FF"/>
                </a:solidFill>
                <a:latin typeface="Arial" panose="020B0604020202020204" pitchFamily="34" charset="0"/>
                <a:cs typeface="Arial" panose="020B0604020202020204" pitchFamily="34" charset="0"/>
              </a:rPr>
              <a:t>Employment in the 21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Century</a:t>
            </a:r>
          </a:p>
        </p:txBody>
      </p:sp>
      <p:sp>
        <p:nvSpPr>
          <p:cNvPr id="8" name="Text Placeholder 7"/>
          <p:cNvSpPr>
            <a:spLocks noGrp="1"/>
          </p:cNvSpPr>
          <p:nvPr>
            <p:ph type="body" idx="1"/>
          </p:nvPr>
        </p:nvSpPr>
        <p:spPr>
          <a:xfrm>
            <a:off x="1626669" y="843842"/>
            <a:ext cx="5669280" cy="603168"/>
          </a:xfrm>
        </p:spPr>
        <p:txBody>
          <a:bodyPr/>
          <a:lstStyle/>
          <a:p>
            <a:endParaRPr lang="en-US" sz="1400" b="1" dirty="0">
              <a:latin typeface="+mj-lt"/>
            </a:endParaRPr>
          </a:p>
          <a:p>
            <a:endParaRPr lang="en-US" sz="1400" b="1" dirty="0">
              <a:latin typeface="+mj-lt"/>
            </a:endParaRPr>
          </a:p>
          <a:p>
            <a:pPr algn="ctr"/>
            <a:r>
              <a:rPr lang="en-US" sz="2800" b="1" dirty="0">
                <a:solidFill>
                  <a:srgbClr val="0000FF"/>
                </a:solidFill>
                <a:latin typeface="+mj-lt"/>
              </a:rPr>
              <a:t>This Could Be You</a:t>
            </a:r>
          </a:p>
        </p:txBody>
      </p:sp>
      <p:pic>
        <p:nvPicPr>
          <p:cNvPr id="12" name="Content Placeholder 11"/>
          <p:cNvPicPr>
            <a:picLocks noGrp="1" noChangeAspect="1"/>
          </p:cNvPicPr>
          <p:nvPr>
            <p:ph sz="half" idx="2"/>
          </p:nvPr>
        </p:nvPicPr>
        <p:blipFill>
          <a:blip r:embed="rId2"/>
          <a:stretch>
            <a:fillRect/>
          </a:stretch>
        </p:blipFill>
        <p:spPr>
          <a:xfrm>
            <a:off x="582707" y="1607418"/>
            <a:ext cx="3035920" cy="3738419"/>
          </a:xfrm>
          <a:prstGeom prst="rect">
            <a:avLst/>
          </a:prstGeom>
        </p:spPr>
      </p:pic>
      <p:pic>
        <p:nvPicPr>
          <p:cNvPr id="13" name="Picture 12"/>
          <p:cNvPicPr>
            <a:picLocks noChangeAspect="1"/>
          </p:cNvPicPr>
          <p:nvPr/>
        </p:nvPicPr>
        <p:blipFill>
          <a:blip r:embed="rId3"/>
          <a:stretch>
            <a:fillRect/>
          </a:stretch>
        </p:blipFill>
        <p:spPr>
          <a:xfrm>
            <a:off x="6657662" y="1607418"/>
            <a:ext cx="2873512" cy="391558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35948" y="1990096"/>
            <a:ext cx="3804390" cy="3039035"/>
          </a:xfrm>
          <a:prstGeom prst="rect">
            <a:avLst/>
          </a:prstGeom>
        </p:spPr>
      </p:pic>
      <p:sp>
        <p:nvSpPr>
          <p:cNvPr id="20" name="TextBox 19"/>
          <p:cNvSpPr txBox="1"/>
          <p:nvPr/>
        </p:nvSpPr>
        <p:spPr>
          <a:xfrm>
            <a:off x="468849" y="5934669"/>
            <a:ext cx="2831424" cy="646331"/>
          </a:xfrm>
          <a:prstGeom prst="rect">
            <a:avLst/>
          </a:prstGeom>
          <a:noFill/>
        </p:spPr>
        <p:txBody>
          <a:bodyPr wrap="square" rtlCol="0">
            <a:spAutoFit/>
          </a:bodyPr>
          <a:lstStyle/>
          <a:p>
            <a:r>
              <a:rPr lang="en-US" b="1" dirty="0"/>
              <a:t> </a:t>
            </a:r>
            <a:r>
              <a:rPr lang="en-US" b="1" dirty="0">
                <a:solidFill>
                  <a:srgbClr val="0000FF"/>
                </a:solidFill>
                <a:cs typeface="Arial" panose="020B0604020202020204" pitchFamily="34" charset="0"/>
              </a:rPr>
              <a:t>Phillip Cheeseborough       </a:t>
            </a:r>
          </a:p>
          <a:p>
            <a:r>
              <a:rPr lang="en-US" b="1" dirty="0">
                <a:solidFill>
                  <a:srgbClr val="0000FF"/>
                </a:solidFill>
                <a:cs typeface="Arial" panose="020B0604020202020204" pitchFamily="34" charset="0"/>
              </a:rPr>
              <a:t>        AMC Theatres</a:t>
            </a:r>
          </a:p>
        </p:txBody>
      </p:sp>
      <p:sp>
        <p:nvSpPr>
          <p:cNvPr id="21" name="TextBox 20"/>
          <p:cNvSpPr txBox="1"/>
          <p:nvPr/>
        </p:nvSpPr>
        <p:spPr>
          <a:xfrm>
            <a:off x="3859731" y="5934670"/>
            <a:ext cx="2502568" cy="923330"/>
          </a:xfrm>
          <a:prstGeom prst="rect">
            <a:avLst/>
          </a:prstGeom>
          <a:noFill/>
        </p:spPr>
        <p:txBody>
          <a:bodyPr wrap="square" rtlCol="0">
            <a:spAutoFit/>
          </a:bodyPr>
          <a:lstStyle/>
          <a:p>
            <a:pPr algn="ctr"/>
            <a:r>
              <a:rPr lang="en-US" b="1" dirty="0">
                <a:solidFill>
                  <a:srgbClr val="0000FF"/>
                </a:solidFill>
              </a:rPr>
              <a:t>Cameron Northrup</a:t>
            </a:r>
          </a:p>
          <a:p>
            <a:pPr algn="ctr"/>
            <a:r>
              <a:rPr lang="en-US" b="1" dirty="0">
                <a:solidFill>
                  <a:srgbClr val="0000FF"/>
                </a:solidFill>
              </a:rPr>
              <a:t>Licensed Esthetician</a:t>
            </a:r>
          </a:p>
          <a:p>
            <a:pPr algn="ctr"/>
            <a:endParaRPr lang="en-US" b="1" dirty="0">
              <a:solidFill>
                <a:srgbClr val="0000FF"/>
              </a:solidFill>
            </a:endParaRPr>
          </a:p>
        </p:txBody>
      </p:sp>
      <p:sp>
        <p:nvSpPr>
          <p:cNvPr id="22" name="TextBox 21"/>
          <p:cNvSpPr txBox="1"/>
          <p:nvPr/>
        </p:nvSpPr>
        <p:spPr>
          <a:xfrm>
            <a:off x="6921757" y="5934670"/>
            <a:ext cx="2156059" cy="646331"/>
          </a:xfrm>
          <a:prstGeom prst="rect">
            <a:avLst/>
          </a:prstGeom>
          <a:noFill/>
        </p:spPr>
        <p:txBody>
          <a:bodyPr wrap="square" rtlCol="0">
            <a:spAutoFit/>
          </a:bodyPr>
          <a:lstStyle/>
          <a:p>
            <a:pPr algn="ctr"/>
            <a:r>
              <a:rPr lang="en-US" b="1" dirty="0">
                <a:solidFill>
                  <a:srgbClr val="0000FF"/>
                </a:solidFill>
              </a:rPr>
              <a:t>Graham Glover</a:t>
            </a:r>
          </a:p>
          <a:p>
            <a:pPr algn="ctr"/>
            <a:r>
              <a:rPr lang="en-US" b="1" dirty="0">
                <a:solidFill>
                  <a:srgbClr val="0000FF"/>
                </a:solidFill>
              </a:rPr>
              <a:t>Publix</a:t>
            </a:r>
          </a:p>
        </p:txBody>
      </p:sp>
    </p:spTree>
    <p:extLst>
      <p:ext uri="{BB962C8B-B14F-4D97-AF65-F5344CB8AC3E}">
        <p14:creationId xmlns:p14="http://schemas.microsoft.com/office/powerpoint/2010/main" val="37867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504" y="101651"/>
            <a:ext cx="7866927" cy="1129552"/>
          </a:xfrm>
          <a:solidFill>
            <a:schemeClr val="accent1"/>
          </a:solidFill>
          <a:ln>
            <a:solidFill>
              <a:schemeClr val="tx1"/>
            </a:solidFill>
          </a:ln>
        </p:spPr>
        <p:txBody>
          <a:bodyPr>
            <a:normAutofit fontScale="90000"/>
          </a:bodyPr>
          <a:lstStyle/>
          <a:p>
            <a:pPr algn="ctr"/>
            <a:r>
              <a:rPr lang="en-US" dirty="0">
                <a:solidFill>
                  <a:srgbClr val="0000FF"/>
                </a:solidFill>
                <a:latin typeface="Arial Black" panose="020B0A04020102020204" pitchFamily="34" charset="0"/>
              </a:rPr>
              <a:t>21</a:t>
            </a:r>
            <a:r>
              <a:rPr lang="en-US" baseline="30000" dirty="0">
                <a:solidFill>
                  <a:srgbClr val="0000FF"/>
                </a:solidFill>
                <a:latin typeface="Arial Black" panose="020B0A04020102020204" pitchFamily="34" charset="0"/>
              </a:rPr>
              <a:t>st</a:t>
            </a:r>
            <a:r>
              <a:rPr lang="en-US" dirty="0">
                <a:solidFill>
                  <a:srgbClr val="0000FF"/>
                </a:solidFill>
                <a:latin typeface="Arial Black" panose="020B0A04020102020204" pitchFamily="34" charset="0"/>
              </a:rPr>
              <a:t> Century Employers Are Hiring</a:t>
            </a:r>
            <a:br>
              <a:rPr lang="en-US" dirty="0">
                <a:solidFill>
                  <a:srgbClr val="0000FF"/>
                </a:solidFill>
                <a:latin typeface="Arial Black" panose="020B0A04020102020204" pitchFamily="34" charset="0"/>
              </a:rPr>
            </a:br>
            <a:r>
              <a:rPr lang="en-US" dirty="0">
                <a:solidFill>
                  <a:srgbClr val="0000FF"/>
                </a:solidFill>
                <a:latin typeface="Arial Black" panose="020B0A04020102020204" pitchFamily="34" charset="0"/>
              </a:rPr>
              <a:t>Are You Ready to Work?</a:t>
            </a:r>
            <a:br>
              <a:rPr lang="en-US" dirty="0">
                <a:solidFill>
                  <a:srgbClr val="0000FF"/>
                </a:solidFill>
                <a:latin typeface="Arial Black" panose="020B0A04020102020204" pitchFamily="34" charset="0"/>
              </a:rPr>
            </a:br>
            <a:endParaRPr lang="en-US" dirty="0">
              <a:solidFill>
                <a:srgbClr val="0000FF"/>
              </a:solidFill>
              <a:latin typeface="Arial Black" panose="020B0A04020102020204" pitchFamily="34" charset="0"/>
            </a:endParaRPr>
          </a:p>
        </p:txBody>
      </p:sp>
      <p:sp>
        <p:nvSpPr>
          <p:cNvPr id="3" name="Text Placeholder 2"/>
          <p:cNvSpPr>
            <a:spLocks noGrp="1"/>
          </p:cNvSpPr>
          <p:nvPr>
            <p:ph type="body" idx="1"/>
          </p:nvPr>
        </p:nvSpPr>
        <p:spPr>
          <a:xfrm>
            <a:off x="277061" y="1289319"/>
            <a:ext cx="3922137" cy="576262"/>
          </a:xfrm>
        </p:spPr>
        <p:txBody>
          <a:bodyPr/>
          <a:lstStyle/>
          <a:p>
            <a:r>
              <a:rPr lang="en-US" b="1" dirty="0">
                <a:solidFill>
                  <a:srgbClr val="0000FF"/>
                </a:solidFill>
              </a:rPr>
              <a:t>    Employers Are Hiring</a:t>
            </a:r>
          </a:p>
        </p:txBody>
      </p:sp>
      <p:sp>
        <p:nvSpPr>
          <p:cNvPr id="4" name="Content Placeholder 3"/>
          <p:cNvSpPr>
            <a:spLocks noGrp="1"/>
          </p:cNvSpPr>
          <p:nvPr>
            <p:ph sz="half" idx="2"/>
          </p:nvPr>
        </p:nvSpPr>
        <p:spPr>
          <a:xfrm>
            <a:off x="144380" y="1941592"/>
            <a:ext cx="4940967" cy="4916408"/>
          </a:xfrm>
        </p:spPr>
        <p:txBody>
          <a:bodyPr>
            <a:noAutofit/>
          </a:bodyPr>
          <a:lstStyle/>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They are desperately in need of hard workers</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There is a shortage of qualified workers</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It’s time to visit diverse industries that we’ve never approached in the workforce, i.e., air conditioning, construction, and related trades</a:t>
            </a:r>
            <a:endParaRPr lang="en-US" sz="2400" dirty="0">
              <a:solidFill>
                <a:schemeClr val="tx1"/>
              </a:solidFill>
            </a:endParaRPr>
          </a:p>
        </p:txBody>
      </p:sp>
      <p:sp>
        <p:nvSpPr>
          <p:cNvPr id="5" name="Text Placeholder 4"/>
          <p:cNvSpPr>
            <a:spLocks noGrp="1"/>
          </p:cNvSpPr>
          <p:nvPr>
            <p:ph type="body" sz="quarter" idx="3"/>
          </p:nvPr>
        </p:nvSpPr>
        <p:spPr>
          <a:xfrm>
            <a:off x="5085346" y="1231203"/>
            <a:ext cx="3927601" cy="576262"/>
          </a:xfrm>
        </p:spPr>
        <p:txBody>
          <a:bodyPr/>
          <a:lstStyle/>
          <a:p>
            <a:r>
              <a:rPr lang="en-US" dirty="0">
                <a:solidFill>
                  <a:srgbClr val="0000FF"/>
                </a:solidFill>
              </a:rPr>
              <a:t>   </a:t>
            </a:r>
            <a:r>
              <a:rPr lang="en-US" b="1" dirty="0">
                <a:solidFill>
                  <a:srgbClr val="0000FF"/>
                </a:solidFill>
              </a:rPr>
              <a:t>Are You Ready to Work?</a:t>
            </a:r>
          </a:p>
        </p:txBody>
      </p:sp>
      <p:sp>
        <p:nvSpPr>
          <p:cNvPr id="6" name="Content Placeholder 5"/>
          <p:cNvSpPr>
            <a:spLocks noGrp="1"/>
          </p:cNvSpPr>
          <p:nvPr>
            <p:ph sz="quarter" idx="4"/>
          </p:nvPr>
        </p:nvSpPr>
        <p:spPr>
          <a:xfrm>
            <a:off x="4940968" y="1765609"/>
            <a:ext cx="5021179" cy="5405692"/>
          </a:xfrm>
        </p:spPr>
        <p:txBody>
          <a:bodyPr>
            <a:noAutofit/>
          </a:bodyPr>
          <a:lstStyle/>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Do you have a resume and a cover letter?</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Have you applied for jobs?</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Have you practiced interviewing techniques?</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Is there a special interviewing outfit? Always dress for success. </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Are you networking in your community? </a:t>
            </a:r>
          </a:p>
          <a:p>
            <a:pPr>
              <a:buClrTx/>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Identify companies that are hiring by attending local job fairs.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431" y="-60865"/>
            <a:ext cx="1699910" cy="6858000"/>
          </a:xfrm>
          <a:prstGeom prst="rect">
            <a:avLst/>
          </a:prstGeom>
        </p:spPr>
      </p:pic>
    </p:spTree>
    <p:extLst>
      <p:ext uri="{BB962C8B-B14F-4D97-AF65-F5344CB8AC3E}">
        <p14:creationId xmlns:p14="http://schemas.microsoft.com/office/powerpoint/2010/main" val="192632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BE57A2-D666-4652-B423-3EEF5C79D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1531</Words>
  <Application>Microsoft Office PowerPoint</Application>
  <PresentationFormat>Widescreen</PresentationFormat>
  <Paragraphs>214</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Black</vt:lpstr>
      <vt:lpstr>Calibri</vt:lpstr>
      <vt:lpstr>Courier New</vt:lpstr>
      <vt:lpstr>Edwardian Script ITC</vt:lpstr>
      <vt:lpstr>Trebuchet MS</vt:lpstr>
      <vt:lpstr>Wingdings</vt:lpstr>
      <vt:lpstr>Wingdings 3</vt:lpstr>
      <vt:lpstr>Facet</vt:lpstr>
      <vt:lpstr>   FINDING EMPLOYMENT                    AND EMPLOYEES</vt:lpstr>
      <vt:lpstr>Mission Statement</vt:lpstr>
      <vt:lpstr> Are You Ready to Challenge Yourself and                 Demonstrate Your Abilities?</vt:lpstr>
      <vt:lpstr> Real Facts and Real Numbers about the Workforce</vt:lpstr>
      <vt:lpstr>Employment on a National Level</vt:lpstr>
      <vt:lpstr>Connecting Individuals with  Developmental Disabilities to APD</vt:lpstr>
      <vt:lpstr>The Competitive Edge in the 21st Century Workforce</vt:lpstr>
      <vt:lpstr> Employment in the 21st Century</vt:lpstr>
      <vt:lpstr>21st Century Employers Are Hiring Are You Ready to Work? </vt:lpstr>
      <vt:lpstr>Building Successful Partnerships</vt:lpstr>
      <vt:lpstr>Statewide School Partnerships</vt:lpstr>
      <vt:lpstr>Employment Enhancement Plan (EEP)</vt:lpstr>
      <vt:lpstr>Employment Enhancement Project</vt:lpstr>
      <vt:lpstr>Maintain Social Security Benefits</vt:lpstr>
      <vt:lpstr>Students Earned Income Exclusion </vt:lpstr>
      <vt:lpstr>Impairment Related Work Expense (IRWE)  SSI and SSDI Work Incentive</vt:lpstr>
      <vt:lpstr>   The Able Act</vt:lpstr>
      <vt:lpstr>PowerPoint Presentation</vt:lpstr>
      <vt:lpstr>Resources</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2016-04-18T15:33:48Z</dcterms:created>
  <dcterms:modified xsi:type="dcterms:W3CDTF">2017-06-12T20:52:39Z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TC034606379991</vt:lpwstr>
  </property>
</Properties>
</file>